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xls" ContentType="application/vnd.ms-exce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641" r:id="rId2"/>
    <p:sldId id="657" r:id="rId3"/>
    <p:sldId id="669" r:id="rId4"/>
    <p:sldId id="658" r:id="rId5"/>
    <p:sldId id="665" r:id="rId6"/>
    <p:sldId id="659" r:id="rId7"/>
    <p:sldId id="660" r:id="rId8"/>
    <p:sldId id="661" r:id="rId9"/>
    <p:sldId id="662" r:id="rId10"/>
    <p:sldId id="663" r:id="rId11"/>
    <p:sldId id="664" r:id="rId12"/>
    <p:sldId id="656" r:id="rId13"/>
    <p:sldId id="628" r:id="rId14"/>
    <p:sldId id="655" r:id="rId15"/>
    <p:sldId id="666" r:id="rId16"/>
    <p:sldId id="643" r:id="rId17"/>
    <p:sldId id="644" r:id="rId18"/>
    <p:sldId id="624" r:id="rId19"/>
    <p:sldId id="667" r:id="rId20"/>
    <p:sldId id="668" r:id="rId21"/>
    <p:sldId id="627" r:id="rId22"/>
  </p:sldIdLst>
  <p:sldSz cx="9144000" cy="6858000" type="screen4x3"/>
  <p:notesSz cx="7099300" cy="102346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a:srgbClr val="FF9966"/>
    <a:srgbClr val="FFCC00"/>
    <a:srgbClr val="FFFF66"/>
    <a:srgbClr val="BBE0E3"/>
    <a:srgbClr val="FFFF00"/>
    <a:srgbClr val="FF0000"/>
    <a:srgbClr val="33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1" d="100"/>
          <a:sy n="71" d="100"/>
        </p:scale>
        <p:origin x="-48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62"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defRPr sz="1300" smtClean="0"/>
            </a:lvl1pPr>
          </a:lstStyle>
          <a:p>
            <a:pPr>
              <a:defRPr/>
            </a:pPr>
            <a:endParaRPr lang="en-US" altLang="ja-JP"/>
          </a:p>
        </p:txBody>
      </p:sp>
      <p:sp>
        <p:nvSpPr>
          <p:cNvPr id="194563" name="Rectangle 3"/>
          <p:cNvSpPr>
            <a:spLocks noGrp="1" noChangeArrowheads="1"/>
          </p:cNvSpPr>
          <p:nvPr>
            <p:ph type="dt" sz="quarter" idx="1"/>
          </p:nvPr>
        </p:nvSpPr>
        <p:spPr bwMode="auto">
          <a:xfrm>
            <a:off x="4021138" y="0"/>
            <a:ext cx="3076575" cy="512763"/>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lgn="r">
              <a:defRPr sz="1300" smtClean="0"/>
            </a:lvl1pPr>
          </a:lstStyle>
          <a:p>
            <a:pPr>
              <a:defRPr/>
            </a:pPr>
            <a:endParaRPr lang="en-US" altLang="ja-JP"/>
          </a:p>
        </p:txBody>
      </p:sp>
      <p:sp>
        <p:nvSpPr>
          <p:cNvPr id="194564" name="Rectangle 4"/>
          <p:cNvSpPr>
            <a:spLocks noGrp="1" noChangeArrowheads="1"/>
          </p:cNvSpPr>
          <p:nvPr>
            <p:ph type="ftr" sz="quarter" idx="2"/>
          </p:nvPr>
        </p:nvSpPr>
        <p:spPr bwMode="auto">
          <a:xfrm>
            <a:off x="0" y="9720263"/>
            <a:ext cx="3076575" cy="512762"/>
          </a:xfrm>
          <a:prstGeom prst="rect">
            <a:avLst/>
          </a:prstGeom>
          <a:noFill/>
          <a:ln w="9525">
            <a:noFill/>
            <a:miter lim="800000"/>
            <a:headEnd/>
            <a:tailEnd/>
          </a:ln>
          <a:effectLst/>
        </p:spPr>
        <p:txBody>
          <a:bodyPr vert="horz" wrap="square" lIns="95463" tIns="47732" rIns="95463" bIns="47732" numCol="1" anchor="b" anchorCtr="0" compatLnSpc="1">
            <a:prstTxWarp prst="textNoShape">
              <a:avLst/>
            </a:prstTxWarp>
          </a:bodyPr>
          <a:lstStyle>
            <a:lvl1pPr>
              <a:defRPr sz="1300" smtClean="0"/>
            </a:lvl1pPr>
          </a:lstStyle>
          <a:p>
            <a:pPr>
              <a:defRPr/>
            </a:pPr>
            <a:endParaRPr lang="en-US" altLang="ja-JP"/>
          </a:p>
        </p:txBody>
      </p:sp>
      <p:sp>
        <p:nvSpPr>
          <p:cNvPr id="194565" name="Rectangle 5"/>
          <p:cNvSpPr>
            <a:spLocks noGrp="1" noChangeArrowheads="1"/>
          </p:cNvSpPr>
          <p:nvPr>
            <p:ph type="sldNum" sz="quarter" idx="3"/>
          </p:nvPr>
        </p:nvSpPr>
        <p:spPr bwMode="auto">
          <a:xfrm>
            <a:off x="4021138" y="9720263"/>
            <a:ext cx="3076575" cy="512762"/>
          </a:xfrm>
          <a:prstGeom prst="rect">
            <a:avLst/>
          </a:prstGeom>
          <a:noFill/>
          <a:ln w="9525">
            <a:noFill/>
            <a:miter lim="800000"/>
            <a:headEnd/>
            <a:tailEnd/>
          </a:ln>
          <a:effectLst/>
        </p:spPr>
        <p:txBody>
          <a:bodyPr vert="horz" wrap="square" lIns="95463" tIns="47732" rIns="95463" bIns="47732" numCol="1" anchor="b" anchorCtr="0" compatLnSpc="1">
            <a:prstTxWarp prst="textNoShape">
              <a:avLst/>
            </a:prstTxWarp>
          </a:bodyPr>
          <a:lstStyle>
            <a:lvl1pPr algn="r">
              <a:defRPr sz="1300" smtClean="0"/>
            </a:lvl1pPr>
          </a:lstStyle>
          <a:p>
            <a:pPr>
              <a:defRPr/>
            </a:pPr>
            <a:fld id="{8066AFC7-959A-4327-AD99-A5A7D0D239BD}" type="slidenum">
              <a:rPr lang="en-US" altLang="ja-JP"/>
              <a:pPr>
                <a:defRPr/>
              </a:pPr>
              <a:t>‹Nr.›</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defRPr sz="1300" smtClean="0"/>
            </a:lvl1pPr>
          </a:lstStyle>
          <a:p>
            <a:pPr>
              <a:defRPr/>
            </a:pPr>
            <a:endParaRPr lang="en-US" altLang="ja-JP"/>
          </a:p>
        </p:txBody>
      </p:sp>
      <p:sp>
        <p:nvSpPr>
          <p:cNvPr id="8195" name="Rectangle 3"/>
          <p:cNvSpPr>
            <a:spLocks noGrp="1" noChangeArrowheads="1"/>
          </p:cNvSpPr>
          <p:nvPr>
            <p:ph type="dt" idx="1"/>
          </p:nvPr>
        </p:nvSpPr>
        <p:spPr bwMode="auto">
          <a:xfrm>
            <a:off x="4021138" y="0"/>
            <a:ext cx="3076575" cy="512763"/>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lgn="r">
              <a:defRPr sz="1300" smtClean="0"/>
            </a:lvl1pPr>
          </a:lstStyle>
          <a:p>
            <a:pPr>
              <a:defRPr/>
            </a:pPr>
            <a:endParaRPr lang="en-US" altLang="ja-JP"/>
          </a:p>
        </p:txBody>
      </p:sp>
      <p:sp>
        <p:nvSpPr>
          <p:cNvPr id="23556" name="Rectangle 4"/>
          <p:cNvSpPr>
            <a:spLocks noRot="1" noChangeArrowheads="1" noTextEdit="1"/>
          </p:cNvSpPr>
          <p:nvPr>
            <p:ph type="sldImg" idx="2"/>
          </p:nvPr>
        </p:nvSpPr>
        <p:spPr bwMode="auto">
          <a:xfrm>
            <a:off x="990600" y="766763"/>
            <a:ext cx="5119688" cy="3838575"/>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9613" y="4860925"/>
            <a:ext cx="5680075" cy="4606925"/>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8198" name="Rectangle 6"/>
          <p:cNvSpPr>
            <a:spLocks noGrp="1" noChangeArrowheads="1"/>
          </p:cNvSpPr>
          <p:nvPr>
            <p:ph type="ftr" sz="quarter" idx="4"/>
          </p:nvPr>
        </p:nvSpPr>
        <p:spPr bwMode="auto">
          <a:xfrm>
            <a:off x="0" y="9720263"/>
            <a:ext cx="3076575" cy="512762"/>
          </a:xfrm>
          <a:prstGeom prst="rect">
            <a:avLst/>
          </a:prstGeom>
          <a:noFill/>
          <a:ln w="9525">
            <a:noFill/>
            <a:miter lim="800000"/>
            <a:headEnd/>
            <a:tailEnd/>
          </a:ln>
          <a:effectLst/>
        </p:spPr>
        <p:txBody>
          <a:bodyPr vert="horz" wrap="square" lIns="95463" tIns="47732" rIns="95463" bIns="47732" numCol="1" anchor="b" anchorCtr="0" compatLnSpc="1">
            <a:prstTxWarp prst="textNoShape">
              <a:avLst/>
            </a:prstTxWarp>
          </a:bodyPr>
          <a:lstStyle>
            <a:lvl1pPr>
              <a:defRPr sz="1300" smtClean="0"/>
            </a:lvl1pPr>
          </a:lstStyle>
          <a:p>
            <a:pPr>
              <a:defRPr/>
            </a:pPr>
            <a:endParaRPr lang="en-US" altLang="ja-JP"/>
          </a:p>
        </p:txBody>
      </p:sp>
      <p:sp>
        <p:nvSpPr>
          <p:cNvPr id="8199" name="Rectangle 7"/>
          <p:cNvSpPr>
            <a:spLocks noGrp="1" noChangeArrowheads="1"/>
          </p:cNvSpPr>
          <p:nvPr>
            <p:ph type="sldNum" sz="quarter" idx="5"/>
          </p:nvPr>
        </p:nvSpPr>
        <p:spPr bwMode="auto">
          <a:xfrm>
            <a:off x="4021138" y="9720263"/>
            <a:ext cx="3076575" cy="512762"/>
          </a:xfrm>
          <a:prstGeom prst="rect">
            <a:avLst/>
          </a:prstGeom>
          <a:noFill/>
          <a:ln w="9525">
            <a:noFill/>
            <a:miter lim="800000"/>
            <a:headEnd/>
            <a:tailEnd/>
          </a:ln>
          <a:effectLst/>
        </p:spPr>
        <p:txBody>
          <a:bodyPr vert="horz" wrap="square" lIns="95463" tIns="47732" rIns="95463" bIns="47732" numCol="1" anchor="b" anchorCtr="0" compatLnSpc="1">
            <a:prstTxWarp prst="textNoShape">
              <a:avLst/>
            </a:prstTxWarp>
          </a:bodyPr>
          <a:lstStyle>
            <a:lvl1pPr algn="r">
              <a:defRPr sz="1300" smtClean="0"/>
            </a:lvl1pPr>
          </a:lstStyle>
          <a:p>
            <a:pPr>
              <a:defRPr/>
            </a:pPr>
            <a:fld id="{FE0F5406-94DB-49A6-94F8-000D84C8BD8C}" type="slidenum">
              <a:rPr lang="en-US" altLang="ja-JP"/>
              <a:pPr>
                <a:defRPr/>
              </a:pPr>
              <a:t>‹Nr.›</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Rot="1" noChangeArrowheads="1" noTextEdit="1"/>
          </p:cNvSpPr>
          <p:nvPr>
            <p:ph type="sldImg"/>
          </p:nvPr>
        </p:nvSpPr>
        <p:spPr>
          <a:xfrm>
            <a:off x="992188" y="766763"/>
            <a:ext cx="5116512" cy="3836987"/>
          </a:xfrm>
          <a:ln/>
        </p:spPr>
      </p:sp>
      <p:sp>
        <p:nvSpPr>
          <p:cNvPr id="24579" name="Rectangle 3"/>
          <p:cNvSpPr>
            <a:spLocks noGrp="1" noChangeArrowheads="1"/>
          </p:cNvSpPr>
          <p:nvPr>
            <p:ph type="body" idx="1"/>
          </p:nvPr>
        </p:nvSpPr>
        <p:spPr>
          <a:xfrm>
            <a:off x="711200" y="4860925"/>
            <a:ext cx="5676900" cy="4606925"/>
          </a:xfrm>
          <a:noFill/>
          <a:ln/>
        </p:spPr>
        <p:txBody>
          <a:bodyPr/>
          <a:lstStyle/>
          <a:p>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4021138" y="9720263"/>
            <a:ext cx="3076575" cy="512762"/>
          </a:xfrm>
          <a:prstGeom prst="rect">
            <a:avLst/>
          </a:prstGeom>
          <a:noFill/>
          <a:ln w="9525">
            <a:noFill/>
            <a:miter lim="800000"/>
            <a:headEnd/>
            <a:tailEnd/>
          </a:ln>
        </p:spPr>
        <p:txBody>
          <a:bodyPr lIns="95463" tIns="47732" rIns="95463" bIns="47732" anchor="b"/>
          <a:lstStyle/>
          <a:p>
            <a:pPr algn="r"/>
            <a:fld id="{D86106BF-FAF2-47ED-8B99-6B42BC182AD6}" type="slidenum">
              <a:rPr lang="en-US" altLang="ja-JP" sz="1300"/>
              <a:pPr algn="r"/>
              <a:t>14</a:t>
            </a:fld>
            <a:endParaRPr lang="en-US" altLang="ja-JP" sz="130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4021138" y="9720263"/>
            <a:ext cx="3076575" cy="512762"/>
          </a:xfrm>
          <a:prstGeom prst="rect">
            <a:avLst/>
          </a:prstGeom>
          <a:noFill/>
          <a:ln w="9525">
            <a:noFill/>
            <a:miter lim="800000"/>
            <a:headEnd/>
            <a:tailEnd/>
          </a:ln>
        </p:spPr>
        <p:txBody>
          <a:bodyPr lIns="95463" tIns="47732" rIns="95463" bIns="47732" anchor="b"/>
          <a:lstStyle/>
          <a:p>
            <a:pPr algn="r"/>
            <a:fld id="{E572AE9B-1BAA-40F4-8EA8-987D0CA8AD9A}" type="slidenum">
              <a:rPr lang="en-US" altLang="ja-JP" sz="1300"/>
              <a:pPr algn="r"/>
              <a:t>15</a:t>
            </a:fld>
            <a:endParaRPr lang="en-US" altLang="ja-JP" sz="1300"/>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9DD570F-BC3F-4CC2-B00F-B445AF5C1B10}" type="slidenum">
              <a:rPr lang="en-US" altLang="ja-JP"/>
              <a:pPr>
                <a:defRPr/>
              </a:pPr>
              <a:t>‹Nr.›</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C758EA0-79FF-4F65-A888-DF1ED39366C6}" type="slidenum">
              <a:rPr lang="en-US" altLang="ja-JP"/>
              <a:pPr>
                <a:defRPr/>
              </a:pPr>
              <a:t>‹Nr.›</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67A5E24-4232-435B-BD6E-3EA702514718}" type="slidenum">
              <a:rPr lang="en-US" altLang="ja-JP"/>
              <a:pPr>
                <a:defRPr/>
              </a:pPr>
              <a:t>‹Nr.›</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600200"/>
            <a:ext cx="4038600"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8200" y="1600200"/>
            <a:ext cx="4038600"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8200" y="3938588"/>
            <a:ext cx="4038600"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p:cNvSpPr>
            <a:spLocks noGrp="1" noChangeArrowheads="1"/>
          </p:cNvSpPr>
          <p:nvPr>
            <p:ph type="sldNum" sz="quarter" idx="12"/>
          </p:nvPr>
        </p:nvSpPr>
        <p:spPr>
          <a:ln/>
        </p:spPr>
        <p:txBody>
          <a:bodyPr/>
          <a:lstStyle>
            <a:lvl1pPr>
              <a:defRPr/>
            </a:lvl1pPr>
          </a:lstStyle>
          <a:p>
            <a:pPr>
              <a:defRPr/>
            </a:pPr>
            <a:fld id="{9B2E1EF7-AB0D-4729-92D3-CAB5C4689A70}" type="slidenum">
              <a:rPr lang="en-US" altLang="ja-JP"/>
              <a:pPr>
                <a:defRPr/>
              </a:pPr>
              <a:t>‹Nr.›</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C70008B-8252-45D5-A6D3-23942CFF3A5A}" type="slidenum">
              <a:rPr lang="en-US" altLang="ja-JP"/>
              <a:pPr>
                <a:defRPr/>
              </a:pPr>
              <a:t>‹Nr.›</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99C9C5A-EF2B-4117-A057-8390F46AADCC}" type="slidenum">
              <a:rPr lang="en-US" altLang="ja-JP"/>
              <a:pPr>
                <a:defRPr/>
              </a:pPr>
              <a:t>‹Nr.›</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E847D65-72DE-49EB-9328-51EDA629CA6C}" type="slidenum">
              <a:rPr lang="en-US" altLang="ja-JP"/>
              <a:pPr>
                <a:defRPr/>
              </a:pPr>
              <a:t>‹Nr.›</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22EE4E5-FA2D-41CD-B5DC-0E21E425C14D}" type="slidenum">
              <a:rPr lang="en-US" altLang="ja-JP"/>
              <a:pPr>
                <a:defRPr/>
              </a:pPr>
              <a:t>‹Nr.›</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EFE44145-8C3C-4F06-AF7A-4669F3239EAC}" type="slidenum">
              <a:rPr lang="en-US" altLang="ja-JP"/>
              <a:pPr>
                <a:defRPr/>
              </a:pPr>
              <a:t>‹Nr.›</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E3E78B97-AE66-4DDE-A1F1-B9506937A834}" type="slidenum">
              <a:rPr lang="en-US" altLang="ja-JP"/>
              <a:pPr>
                <a:defRPr/>
              </a:pPr>
              <a:t>‹Nr.›</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FF6E664-9835-4CE1-8A40-25919E79CCE6}" type="slidenum">
              <a:rPr lang="en-US" altLang="ja-JP"/>
              <a:pPr>
                <a:defRPr/>
              </a:pPr>
              <a:t>‹Nr.›</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0BFE712-6E8C-4D48-8AC5-1D616AEC3222}" type="slidenum">
              <a:rPr lang="en-US" altLang="ja-JP"/>
              <a:pPr>
                <a:defRPr/>
              </a:pPr>
              <a:t>‹Nr.›</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C79B88B3-26B5-44CD-A70A-CFDBF9A15AD4}" type="slidenum">
              <a:rPr lang="en-US" altLang="ja-JP"/>
              <a:pPr>
                <a:defRPr/>
              </a:pPr>
              <a:t>‹Nr.›</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Microsoft_Office_Excel-Diagramm1.xls"/></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2.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4213" y="1196975"/>
            <a:ext cx="7772400" cy="1470025"/>
          </a:xfrm>
        </p:spPr>
        <p:txBody>
          <a:bodyPr/>
          <a:lstStyle/>
          <a:p>
            <a:r>
              <a:rPr lang="ja-JP" altLang="en-US" smtClean="0"/>
              <a:t>福祉用具の安全性の確保</a:t>
            </a:r>
          </a:p>
        </p:txBody>
      </p:sp>
      <p:sp>
        <p:nvSpPr>
          <p:cNvPr id="4099" name="Rectangle 3"/>
          <p:cNvSpPr>
            <a:spLocks noGrp="1" noChangeArrowheads="1"/>
          </p:cNvSpPr>
          <p:nvPr>
            <p:ph type="subTitle" idx="1"/>
          </p:nvPr>
        </p:nvSpPr>
        <p:spPr>
          <a:xfrm>
            <a:off x="1042988" y="4581525"/>
            <a:ext cx="7129462" cy="1752600"/>
          </a:xfrm>
        </p:spPr>
        <p:txBody>
          <a:bodyPr/>
          <a:lstStyle/>
          <a:p>
            <a:r>
              <a:rPr lang="ja-JP" altLang="en-US" smtClean="0"/>
              <a:t>横浜市総合リハビリテーションセンター</a:t>
            </a:r>
          </a:p>
          <a:p>
            <a:r>
              <a:rPr lang="ja-JP" altLang="en-US" smtClean="0"/>
              <a:t>渡邉愼一</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79388" y="182563"/>
            <a:ext cx="8737600" cy="930275"/>
          </a:xfrm>
          <a:prstGeom prst="rect">
            <a:avLst/>
          </a:prstGeom>
          <a:noFill/>
          <a:ln w="9525">
            <a:noFill/>
            <a:miter lim="800000"/>
            <a:headEnd/>
            <a:tailEnd/>
          </a:ln>
        </p:spPr>
        <p:txBody>
          <a:bodyPr>
            <a:spAutoFit/>
          </a:bodyPr>
          <a:lstStyle/>
          <a:p>
            <a:pPr algn="ctr">
              <a:spcBef>
                <a:spcPct val="50000"/>
              </a:spcBef>
            </a:pPr>
            <a:r>
              <a:rPr lang="ja-JP" altLang="en-US" sz="2200" b="1">
                <a:solidFill>
                  <a:schemeClr val="tx2"/>
                </a:solidFill>
                <a:latin typeface="Times New Roman" pitchFamily="18" charset="0"/>
              </a:rPr>
              <a:t>厚生労働大臣が定める居宅介護福祉用具購入費等の支給に係る</a:t>
            </a:r>
          </a:p>
          <a:p>
            <a:pPr algn="ctr">
              <a:spcBef>
                <a:spcPct val="50000"/>
              </a:spcBef>
            </a:pPr>
            <a:r>
              <a:rPr lang="ja-JP" altLang="en-US" sz="2200" b="1">
                <a:solidFill>
                  <a:schemeClr val="tx2"/>
                </a:solidFill>
                <a:latin typeface="Times New Roman" pitchFamily="18" charset="0"/>
              </a:rPr>
              <a:t>特定福祉用具の種目</a:t>
            </a:r>
          </a:p>
        </p:txBody>
      </p:sp>
      <p:sp>
        <p:nvSpPr>
          <p:cNvPr id="11267" name="Rectangle 3"/>
          <p:cNvSpPr>
            <a:spLocks noChangeArrowheads="1"/>
          </p:cNvSpPr>
          <p:nvPr/>
        </p:nvSpPr>
        <p:spPr bwMode="auto">
          <a:xfrm>
            <a:off x="0" y="836613"/>
            <a:ext cx="9144000" cy="5791200"/>
          </a:xfrm>
          <a:prstGeom prst="rect">
            <a:avLst/>
          </a:prstGeom>
          <a:noFill/>
          <a:ln w="9525">
            <a:noFill/>
            <a:miter lim="800000"/>
            <a:headEnd/>
            <a:tailEnd/>
          </a:ln>
          <a:effectLst>
            <a:prstShdw prst="shdw17" dist="17961" dir="2700000">
              <a:srgbClr val="00003D"/>
            </a:prstShdw>
          </a:effectLst>
        </p:spPr>
        <p:txBody>
          <a:bodyPr anchor="ctr"/>
          <a:lstStyle/>
          <a:p>
            <a:r>
              <a:rPr lang="ja-JP" altLang="en-US" sz="2000" b="1">
                <a:solidFill>
                  <a:schemeClr val="accent2"/>
                </a:solidFill>
                <a:latin typeface="Times New Roman" pitchFamily="18" charset="0"/>
              </a:rPr>
              <a:t>１　腰掛便座</a:t>
            </a:r>
          </a:p>
          <a:p>
            <a:r>
              <a:rPr lang="ja-JP" altLang="en-US" sz="1400" b="1">
                <a:solidFill>
                  <a:schemeClr val="bg1"/>
                </a:solidFill>
                <a:latin typeface="Times New Roman" pitchFamily="18" charset="0"/>
              </a:rPr>
              <a:t>　　</a:t>
            </a:r>
            <a:r>
              <a:rPr lang="ja-JP" altLang="en-US" sz="1400" b="1">
                <a:latin typeface="Times New Roman" pitchFamily="18" charset="0"/>
              </a:rPr>
              <a:t>次のいずれかに該当するものに限る。</a:t>
            </a:r>
          </a:p>
          <a:p>
            <a:r>
              <a:rPr lang="ja-JP" altLang="en-US" sz="1400" b="1">
                <a:latin typeface="Times New Roman" pitchFamily="18" charset="0"/>
              </a:rPr>
              <a:t>　　１　和式便器の上に置いて腰掛式に変換するもの</a:t>
            </a:r>
          </a:p>
          <a:p>
            <a:r>
              <a:rPr lang="ja-JP" altLang="en-US" sz="1400" b="1">
                <a:latin typeface="Times New Roman" pitchFamily="18" charset="0"/>
              </a:rPr>
              <a:t>　　２　洋式便器の上に置いて高さを補うもの</a:t>
            </a:r>
          </a:p>
          <a:p>
            <a:r>
              <a:rPr lang="ja-JP" altLang="en-US" sz="1400" b="1">
                <a:latin typeface="Times New Roman" pitchFamily="18" charset="0"/>
              </a:rPr>
              <a:t>　　３　電動式又はスプリング式で便座から立ち上がる際に補助できる機能を有しているもの</a:t>
            </a:r>
          </a:p>
          <a:p>
            <a:r>
              <a:rPr lang="ja-JP" altLang="en-US" sz="1400" b="1">
                <a:latin typeface="Times New Roman" pitchFamily="18" charset="0"/>
              </a:rPr>
              <a:t>　　４　便座、バケツ等からなり、移動可能である便器（居室において利用可能であるものに限る。）</a:t>
            </a:r>
          </a:p>
          <a:p>
            <a:r>
              <a:rPr lang="ja-JP" altLang="en-US" sz="2000" b="1">
                <a:solidFill>
                  <a:schemeClr val="accent2"/>
                </a:solidFill>
                <a:latin typeface="Times New Roman" pitchFamily="18" charset="0"/>
              </a:rPr>
              <a:t>２　特殊尿器</a:t>
            </a:r>
          </a:p>
          <a:p>
            <a:r>
              <a:rPr lang="ja-JP" altLang="en-US" sz="2000" b="1">
                <a:solidFill>
                  <a:schemeClr val="accent2"/>
                </a:solidFill>
                <a:latin typeface="Times New Roman" pitchFamily="18" charset="0"/>
              </a:rPr>
              <a:t>　　</a:t>
            </a:r>
            <a:r>
              <a:rPr lang="ja-JP" altLang="en-US" sz="1400" b="1">
                <a:latin typeface="Times New Roman" pitchFamily="18" charset="0"/>
              </a:rPr>
              <a:t>尿</a:t>
            </a:r>
            <a:r>
              <a:rPr lang="ja-JP" altLang="en-US" sz="1400" b="1">
                <a:solidFill>
                  <a:srgbClr val="FF0000"/>
                </a:solidFill>
                <a:latin typeface="Times New Roman" pitchFamily="18" charset="0"/>
              </a:rPr>
              <a:t>又は便が</a:t>
            </a:r>
            <a:r>
              <a:rPr lang="ja-JP" altLang="en-US" sz="1400" b="1">
                <a:latin typeface="Times New Roman" pitchFamily="18" charset="0"/>
              </a:rPr>
              <a:t>自動的に吸引されるもので居宅要介護者等又はその介護を行う者が容易に使用できるもの</a:t>
            </a:r>
          </a:p>
          <a:p>
            <a:r>
              <a:rPr lang="ja-JP" altLang="en-US" sz="2000" b="1">
                <a:solidFill>
                  <a:schemeClr val="accent2"/>
                </a:solidFill>
                <a:latin typeface="Times New Roman" pitchFamily="18" charset="0"/>
              </a:rPr>
              <a:t>３　入浴補助用具</a:t>
            </a:r>
          </a:p>
          <a:p>
            <a:r>
              <a:rPr lang="ja-JP" altLang="en-US" b="1">
                <a:solidFill>
                  <a:schemeClr val="bg1"/>
                </a:solidFill>
                <a:latin typeface="Times New Roman" pitchFamily="18" charset="0"/>
              </a:rPr>
              <a:t>　</a:t>
            </a:r>
            <a:r>
              <a:rPr lang="ja-JP" altLang="en-US" sz="1400" b="1">
                <a:latin typeface="Times New Roman" pitchFamily="18" charset="0"/>
              </a:rPr>
              <a:t>座位の保持、浴槽への出入り等の入浴に際しての補助を目的とする用具であって次のいずれかに該当するものに限る。</a:t>
            </a:r>
          </a:p>
          <a:p>
            <a:r>
              <a:rPr lang="ja-JP" altLang="en-US" sz="1400" b="1">
                <a:latin typeface="Times New Roman" pitchFamily="18" charset="0"/>
              </a:rPr>
              <a:t>　　１　入浴用いす</a:t>
            </a:r>
          </a:p>
          <a:p>
            <a:r>
              <a:rPr lang="ja-JP" altLang="en-US" sz="1400" b="1">
                <a:latin typeface="Times New Roman" pitchFamily="18" charset="0"/>
              </a:rPr>
              <a:t>　　２　浴槽用手すり</a:t>
            </a:r>
          </a:p>
          <a:p>
            <a:r>
              <a:rPr lang="ja-JP" altLang="en-US" sz="1400" b="1">
                <a:latin typeface="Times New Roman" pitchFamily="18" charset="0"/>
              </a:rPr>
              <a:t>　　３　浴槽内いす</a:t>
            </a:r>
          </a:p>
          <a:p>
            <a:r>
              <a:rPr lang="ja-JP" altLang="en-US" sz="1400" b="1">
                <a:latin typeface="Times New Roman" pitchFamily="18" charset="0"/>
              </a:rPr>
              <a:t>　　４　入浴台（浴槽の縁にかけて利用する台であって、浴槽への出入りのためのもの）</a:t>
            </a:r>
          </a:p>
          <a:p>
            <a:r>
              <a:rPr lang="ja-JP" altLang="en-US" sz="1400" b="1">
                <a:latin typeface="Times New Roman" pitchFamily="18" charset="0"/>
              </a:rPr>
              <a:t>　　５　浴室内すのこ</a:t>
            </a:r>
          </a:p>
          <a:p>
            <a:r>
              <a:rPr lang="ja-JP" altLang="en-US" sz="1400" b="1">
                <a:latin typeface="Times New Roman" pitchFamily="18" charset="0"/>
              </a:rPr>
              <a:t>　　６　浴槽内すのこ</a:t>
            </a:r>
          </a:p>
          <a:p>
            <a:r>
              <a:rPr lang="ja-JP" altLang="en-US" sz="1400" b="1">
                <a:latin typeface="Times New Roman" pitchFamily="18" charset="0"/>
              </a:rPr>
              <a:t>　　</a:t>
            </a:r>
            <a:r>
              <a:rPr lang="ja-JP" altLang="en-US" sz="1400" b="1">
                <a:solidFill>
                  <a:srgbClr val="FF0000"/>
                </a:solidFill>
                <a:latin typeface="Times New Roman" pitchFamily="18" charset="0"/>
              </a:rPr>
              <a:t>７　 入浴用介助ベルト</a:t>
            </a:r>
          </a:p>
          <a:p>
            <a:r>
              <a:rPr lang="ja-JP" altLang="en-US" sz="2000" b="1">
                <a:solidFill>
                  <a:schemeClr val="accent2"/>
                </a:solidFill>
                <a:latin typeface="Times New Roman" pitchFamily="18" charset="0"/>
              </a:rPr>
              <a:t>４　簡易浴槽</a:t>
            </a:r>
            <a:r>
              <a:rPr lang="ja-JP" altLang="en-US" b="1">
                <a:solidFill>
                  <a:schemeClr val="bg1"/>
                </a:solidFill>
                <a:latin typeface="Times New Roman" pitchFamily="18" charset="0"/>
              </a:rPr>
              <a:t>　</a:t>
            </a:r>
          </a:p>
          <a:p>
            <a:r>
              <a:rPr lang="ja-JP" altLang="en-US" b="1">
                <a:solidFill>
                  <a:schemeClr val="bg1"/>
                </a:solidFill>
                <a:latin typeface="Times New Roman" pitchFamily="18" charset="0"/>
              </a:rPr>
              <a:t>　　</a:t>
            </a:r>
            <a:r>
              <a:rPr lang="ja-JP" altLang="en-US" sz="1400" b="1">
                <a:latin typeface="Times New Roman" pitchFamily="18" charset="0"/>
              </a:rPr>
              <a:t>空気式又は折りたたみ式等で容易に移動できるものであって、取水または排水のために工事を伴わないもの</a:t>
            </a:r>
          </a:p>
          <a:p>
            <a:r>
              <a:rPr lang="ja-JP" altLang="en-US" sz="2000" b="1">
                <a:solidFill>
                  <a:schemeClr val="accent2"/>
                </a:solidFill>
                <a:latin typeface="Times New Roman" pitchFamily="18" charset="0"/>
              </a:rPr>
              <a:t>５　移動用リフトのつり具の部分</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2100263" y="457200"/>
            <a:ext cx="4876800" cy="641350"/>
          </a:xfrm>
          <a:prstGeom prst="rect">
            <a:avLst/>
          </a:prstGeom>
          <a:noFill/>
          <a:ln w="9525">
            <a:noFill/>
            <a:miter lim="800000"/>
            <a:headEnd/>
            <a:tailEnd/>
          </a:ln>
        </p:spPr>
        <p:txBody>
          <a:bodyPr>
            <a:spAutoFit/>
          </a:bodyPr>
          <a:lstStyle/>
          <a:p>
            <a:pPr algn="ctr">
              <a:spcBef>
                <a:spcPct val="50000"/>
              </a:spcBef>
            </a:pPr>
            <a:r>
              <a:rPr lang="ja-JP" altLang="en-US" sz="3600" b="1">
                <a:solidFill>
                  <a:schemeClr val="tx2"/>
                </a:solidFill>
                <a:latin typeface="Times New Roman" pitchFamily="18" charset="0"/>
              </a:rPr>
              <a:t>福祉用具専門相談員</a:t>
            </a:r>
          </a:p>
        </p:txBody>
      </p:sp>
      <p:sp>
        <p:nvSpPr>
          <p:cNvPr id="12291" name="Text Box 3"/>
          <p:cNvSpPr txBox="1">
            <a:spLocks noChangeArrowheads="1"/>
          </p:cNvSpPr>
          <p:nvPr/>
        </p:nvSpPr>
        <p:spPr bwMode="auto">
          <a:xfrm>
            <a:off x="179388" y="1628775"/>
            <a:ext cx="8964612" cy="3983038"/>
          </a:xfrm>
          <a:prstGeom prst="rect">
            <a:avLst/>
          </a:prstGeom>
          <a:noFill/>
          <a:ln w="9525">
            <a:noFill/>
            <a:miter lim="800000"/>
            <a:headEnd/>
            <a:tailEnd/>
          </a:ln>
        </p:spPr>
        <p:txBody>
          <a:bodyPr>
            <a:spAutoFit/>
          </a:bodyPr>
          <a:lstStyle/>
          <a:p>
            <a:pPr>
              <a:lnSpc>
                <a:spcPct val="110000"/>
              </a:lnSpc>
              <a:spcBef>
                <a:spcPct val="50000"/>
              </a:spcBef>
            </a:pPr>
            <a:r>
              <a:rPr lang="ja-JP" altLang="en-US" sz="2800" b="1">
                <a:solidFill>
                  <a:schemeClr val="accent1"/>
                </a:solidFill>
                <a:latin typeface="Times New Roman" pitchFamily="18" charset="0"/>
              </a:rPr>
              <a:t>● </a:t>
            </a:r>
            <a:r>
              <a:rPr lang="ja-JP" altLang="en-US" sz="2800" b="1">
                <a:latin typeface="Times New Roman" pitchFamily="18" charset="0"/>
              </a:rPr>
              <a:t>福祉用具貸与・販売事業所　　</a:t>
            </a:r>
            <a:r>
              <a:rPr lang="ja-JP" altLang="en-US" sz="2800" b="1">
                <a:solidFill>
                  <a:schemeClr val="accent2"/>
                </a:solidFill>
                <a:latin typeface="Times New Roman" pitchFamily="18" charset="0"/>
              </a:rPr>
              <a:t>２名以上必置</a:t>
            </a:r>
          </a:p>
          <a:p>
            <a:pPr>
              <a:lnSpc>
                <a:spcPct val="110000"/>
              </a:lnSpc>
              <a:spcBef>
                <a:spcPct val="50000"/>
              </a:spcBef>
            </a:pPr>
            <a:r>
              <a:rPr lang="ja-JP" altLang="en-US" sz="2800" b="1">
                <a:solidFill>
                  <a:schemeClr val="accent1"/>
                </a:solidFill>
                <a:latin typeface="Times New Roman" pitchFamily="18" charset="0"/>
              </a:rPr>
              <a:t>●</a:t>
            </a:r>
            <a:r>
              <a:rPr lang="ja-JP" altLang="en-US" sz="2800" b="1">
                <a:latin typeface="Times New Roman" pitchFamily="18" charset="0"/>
              </a:rPr>
              <a:t>介護福祉士、義肢装具士、保健師、看護師、准看護師、</a:t>
            </a:r>
          </a:p>
          <a:p>
            <a:pPr>
              <a:lnSpc>
                <a:spcPct val="110000"/>
              </a:lnSpc>
              <a:spcBef>
                <a:spcPct val="50000"/>
              </a:spcBef>
            </a:pPr>
            <a:r>
              <a:rPr lang="ja-JP" altLang="en-US" sz="2800" b="1">
                <a:latin typeface="Times New Roman" pitchFamily="18" charset="0"/>
              </a:rPr>
              <a:t>　理学療法士、作業療法士、社会福祉士又は</a:t>
            </a:r>
            <a:r>
              <a:rPr lang="ja-JP" altLang="en-US" sz="2800" b="1">
                <a:solidFill>
                  <a:schemeClr val="accent2"/>
                </a:solidFill>
                <a:latin typeface="Times New Roman" pitchFamily="18" charset="0"/>
              </a:rPr>
              <a:t>厚生労働大</a:t>
            </a:r>
          </a:p>
          <a:p>
            <a:pPr>
              <a:lnSpc>
                <a:spcPct val="110000"/>
              </a:lnSpc>
              <a:spcBef>
                <a:spcPct val="50000"/>
              </a:spcBef>
            </a:pPr>
            <a:r>
              <a:rPr lang="ja-JP" altLang="en-US" sz="2800" b="1">
                <a:solidFill>
                  <a:schemeClr val="accent2"/>
                </a:solidFill>
                <a:latin typeface="Times New Roman" pitchFamily="18" charset="0"/>
              </a:rPr>
              <a:t>　臣が指定した講習会（</a:t>
            </a:r>
            <a:r>
              <a:rPr lang="en-US" altLang="ja-JP" sz="2800" b="1">
                <a:solidFill>
                  <a:schemeClr val="accent2"/>
                </a:solidFill>
                <a:latin typeface="Times New Roman" pitchFamily="18" charset="0"/>
              </a:rPr>
              <a:t>40</a:t>
            </a:r>
            <a:r>
              <a:rPr lang="ja-JP" altLang="en-US" sz="2800" b="1">
                <a:solidFill>
                  <a:schemeClr val="accent2"/>
                </a:solidFill>
                <a:latin typeface="Times New Roman" pitchFamily="18" charset="0"/>
              </a:rPr>
              <a:t>時間）</a:t>
            </a:r>
            <a:r>
              <a:rPr lang="ja-JP" altLang="en-US" sz="2800" b="1">
                <a:latin typeface="Times New Roman" pitchFamily="18" charset="0"/>
              </a:rPr>
              <a:t>の課程を修了した者</a:t>
            </a:r>
          </a:p>
          <a:p>
            <a:pPr>
              <a:lnSpc>
                <a:spcPct val="110000"/>
              </a:lnSpc>
              <a:spcBef>
                <a:spcPct val="50000"/>
              </a:spcBef>
            </a:pPr>
            <a:r>
              <a:rPr lang="ja-JP" altLang="en-US" sz="2800" b="1">
                <a:latin typeface="Times New Roman" pitchFamily="18" charset="0"/>
              </a:rPr>
              <a:t>　若しくは都道府県知事がこれと同程度以上の講習を受け</a:t>
            </a:r>
          </a:p>
          <a:p>
            <a:pPr>
              <a:lnSpc>
                <a:spcPct val="110000"/>
              </a:lnSpc>
              <a:spcBef>
                <a:spcPct val="50000"/>
              </a:spcBef>
            </a:pPr>
            <a:r>
              <a:rPr lang="ja-JP" altLang="en-US" sz="2800" b="1">
                <a:latin typeface="Times New Roman" pitchFamily="18" charset="0"/>
              </a:rPr>
              <a:t>　たと認める者</a:t>
            </a:r>
            <a:endParaRPr lang="ja-JP" altLang="en-US" sz="2400" b="1">
              <a:latin typeface="Times New Roman" pitchFamily="18" charset="0"/>
            </a:endParaRPr>
          </a:p>
        </p:txBody>
      </p:sp>
      <p:sp>
        <p:nvSpPr>
          <p:cNvPr id="12292" name="Rectangle 4"/>
          <p:cNvSpPr>
            <a:spLocks noChangeArrowheads="1"/>
          </p:cNvSpPr>
          <p:nvPr/>
        </p:nvSpPr>
        <p:spPr bwMode="auto">
          <a:xfrm>
            <a:off x="947738" y="1219200"/>
            <a:ext cx="7315200" cy="76200"/>
          </a:xfrm>
          <a:prstGeom prst="rect">
            <a:avLst/>
          </a:prstGeom>
          <a:gradFill rotWithShape="0">
            <a:gsLst>
              <a:gs pos="0">
                <a:srgbClr val="0066CC"/>
              </a:gs>
              <a:gs pos="100000">
                <a:srgbClr val="003E7C"/>
              </a:gs>
            </a:gsLst>
            <a:lin ang="0" scaled="1"/>
          </a:gradFill>
          <a:ln w="9525">
            <a:noFill/>
            <a:miter lim="800000"/>
            <a:headEnd/>
            <a:tailEnd/>
          </a:ln>
        </p:spPr>
        <p:txBody>
          <a:bodyPr wrap="none" anchor="ctr"/>
          <a:lstStyle/>
          <a:p>
            <a:endParaRPr lang="de-DE"/>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457200" y="260350"/>
            <a:ext cx="8229600" cy="1143000"/>
          </a:xfrm>
        </p:spPr>
        <p:txBody>
          <a:bodyPr/>
          <a:lstStyle/>
          <a:p>
            <a:r>
              <a:rPr lang="ja-JP" altLang="en-US" sz="3600" smtClean="0"/>
              <a:t>福祉用具の安全性の確保に必要な視点</a:t>
            </a:r>
          </a:p>
        </p:txBody>
      </p:sp>
      <p:sp>
        <p:nvSpPr>
          <p:cNvPr id="13315" name="Rectangle 3"/>
          <p:cNvSpPr>
            <a:spLocks noGrp="1" noChangeArrowheads="1"/>
          </p:cNvSpPr>
          <p:nvPr>
            <p:ph type="body" idx="4294967295"/>
          </p:nvPr>
        </p:nvSpPr>
        <p:spPr>
          <a:xfrm>
            <a:off x="457200" y="1700213"/>
            <a:ext cx="8229600" cy="4525962"/>
          </a:xfrm>
        </p:spPr>
        <p:txBody>
          <a:bodyPr/>
          <a:lstStyle/>
          <a:p>
            <a:pPr>
              <a:buFontTx/>
              <a:buNone/>
            </a:pPr>
            <a:r>
              <a:rPr lang="ja-JP" altLang="en-US" sz="2800" smtClean="0"/>
              <a:t>１．安全を支える標準、規格</a:t>
            </a:r>
          </a:p>
          <a:p>
            <a:pPr>
              <a:buFontTx/>
              <a:buNone/>
            </a:pPr>
            <a:r>
              <a:rPr lang="ja-JP" altLang="en-US" sz="2800" smtClean="0"/>
              <a:t>２．製造側での安全設計</a:t>
            </a:r>
          </a:p>
          <a:p>
            <a:pPr>
              <a:buFontTx/>
              <a:buNone/>
            </a:pPr>
            <a:r>
              <a:rPr lang="ja-JP" altLang="en-US" sz="2800" smtClean="0"/>
              <a:t>３．用具の特性、適応範囲、限界などについての情報</a:t>
            </a:r>
          </a:p>
          <a:p>
            <a:pPr>
              <a:buFontTx/>
              <a:buNone/>
            </a:pPr>
            <a:r>
              <a:rPr lang="ja-JP" altLang="en-US" sz="2800" smtClean="0"/>
              <a:t>４．個々のユーザの場合についての用具の選択</a:t>
            </a:r>
          </a:p>
          <a:p>
            <a:pPr>
              <a:buFontTx/>
              <a:buNone/>
            </a:pPr>
            <a:r>
              <a:rPr lang="ja-JP" altLang="en-US" sz="2800" smtClean="0"/>
              <a:t>５．身体、生活などとの整合</a:t>
            </a:r>
          </a:p>
          <a:p>
            <a:pPr>
              <a:buFontTx/>
              <a:buNone/>
            </a:pPr>
            <a:r>
              <a:rPr lang="ja-JP" altLang="en-US" sz="2800" smtClean="0"/>
              <a:t>６．正しい使用・保守などの知識の供給</a:t>
            </a:r>
          </a:p>
          <a:p>
            <a:pPr>
              <a:buFontTx/>
              <a:buNone/>
            </a:pPr>
            <a:r>
              <a:rPr lang="ja-JP" altLang="en-US" sz="2800" smtClean="0"/>
              <a:t>７．使用状況のフォローアップ</a:t>
            </a:r>
          </a:p>
          <a:p>
            <a:pPr>
              <a:buFontTx/>
              <a:buNone/>
            </a:pPr>
            <a:r>
              <a:rPr lang="ja-JP" altLang="en-US" sz="2800" smtClean="0"/>
              <a:t>８．再使用の配慮　</a:t>
            </a:r>
          </a:p>
        </p:txBody>
      </p:sp>
      <p:sp>
        <p:nvSpPr>
          <p:cNvPr id="13316" name="Text Box 4"/>
          <p:cNvSpPr txBox="1">
            <a:spLocks noChangeArrowheads="1"/>
          </p:cNvSpPr>
          <p:nvPr/>
        </p:nvSpPr>
        <p:spPr bwMode="auto">
          <a:xfrm>
            <a:off x="125413" y="6276975"/>
            <a:ext cx="8893175" cy="581025"/>
          </a:xfrm>
          <a:prstGeom prst="rect">
            <a:avLst/>
          </a:prstGeom>
          <a:noFill/>
          <a:ln w="9525">
            <a:noFill/>
            <a:miter lim="800000"/>
            <a:headEnd/>
            <a:tailEnd/>
          </a:ln>
        </p:spPr>
        <p:txBody>
          <a:bodyPr>
            <a:spAutoFit/>
          </a:bodyPr>
          <a:lstStyle/>
          <a:p>
            <a:pPr algn="ctr"/>
            <a:r>
              <a:rPr lang="ja-JP" altLang="en-US" sz="1600"/>
              <a:t>公的給付における福祉用具評価システムに関する調査研究</a:t>
            </a:r>
            <a:r>
              <a:rPr lang="zh-TW" altLang="en-US" sz="1600"/>
              <a:t>報告書</a:t>
            </a:r>
            <a:endParaRPr lang="zh-TW" altLang="ja-JP" sz="1600"/>
          </a:p>
          <a:p>
            <a:pPr algn="ctr"/>
            <a:r>
              <a:rPr lang="ja-JP" altLang="en-US" sz="1600" b="1">
                <a:solidFill>
                  <a:schemeClr val="accent2"/>
                </a:solidFill>
              </a:rPr>
              <a:t>（財）テクノエイド協会平成</a:t>
            </a:r>
            <a:r>
              <a:rPr lang="en-US" altLang="ja-JP" sz="1600" b="1">
                <a:solidFill>
                  <a:schemeClr val="accent2"/>
                </a:solidFill>
              </a:rPr>
              <a:t>16</a:t>
            </a:r>
            <a:r>
              <a:rPr lang="ja-JP" altLang="en-US" sz="1600" b="1">
                <a:solidFill>
                  <a:schemeClr val="accent2"/>
                </a:solidFill>
              </a:rPr>
              <a:t>年度</a:t>
            </a:r>
            <a:r>
              <a:rPr lang="ja-JP" altLang="en-US" sz="160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295400" y="152400"/>
            <a:ext cx="6621463" cy="838200"/>
          </a:xfrm>
        </p:spPr>
        <p:txBody>
          <a:bodyPr/>
          <a:lstStyle/>
          <a:p>
            <a:r>
              <a:rPr lang="ja-JP" altLang="en-US" smtClean="0">
                <a:solidFill>
                  <a:schemeClr val="tx1"/>
                </a:solidFill>
              </a:rPr>
              <a:t>製造から消費までの流れ</a:t>
            </a:r>
          </a:p>
        </p:txBody>
      </p:sp>
      <p:sp>
        <p:nvSpPr>
          <p:cNvPr id="423939" name="Oval 3"/>
          <p:cNvSpPr>
            <a:spLocks noChangeArrowheads="1"/>
          </p:cNvSpPr>
          <p:nvPr/>
        </p:nvSpPr>
        <p:spPr bwMode="auto">
          <a:xfrm>
            <a:off x="838200" y="1905000"/>
            <a:ext cx="2438400" cy="838200"/>
          </a:xfrm>
          <a:prstGeom prst="ellipse">
            <a:avLst/>
          </a:prstGeom>
          <a:solidFill>
            <a:schemeClr val="accent2"/>
          </a:solidFill>
          <a:ln w="9525">
            <a:noFill/>
            <a:miter lim="800000"/>
            <a:headEnd/>
            <a:tailEnd/>
          </a:ln>
          <a:effectLst>
            <a:prstShdw prst="shdw17" dist="17961" dir="2700000">
              <a:schemeClr val="accent2">
                <a:gamma/>
                <a:shade val="60000"/>
                <a:invGamma/>
              </a:schemeClr>
            </a:prstShdw>
          </a:effectLst>
        </p:spPr>
        <p:txBody>
          <a:bodyPr wrap="none" anchor="ctr"/>
          <a:lstStyle/>
          <a:p>
            <a:pPr algn="ctr">
              <a:defRPr/>
            </a:pPr>
            <a:r>
              <a:rPr lang="ja-JP" altLang="en-US" sz="3600">
                <a:solidFill>
                  <a:schemeClr val="bg1"/>
                </a:solidFill>
                <a:latin typeface="Arial Narrow" pitchFamily="34" charset="0"/>
              </a:rPr>
              <a:t>製造業者</a:t>
            </a:r>
          </a:p>
        </p:txBody>
      </p:sp>
      <p:sp>
        <p:nvSpPr>
          <p:cNvPr id="423940" name="Oval 4"/>
          <p:cNvSpPr>
            <a:spLocks noChangeArrowheads="1"/>
          </p:cNvSpPr>
          <p:nvPr/>
        </p:nvSpPr>
        <p:spPr bwMode="auto">
          <a:xfrm>
            <a:off x="3581400" y="3657600"/>
            <a:ext cx="2438400" cy="838200"/>
          </a:xfrm>
          <a:prstGeom prst="ellipse">
            <a:avLst/>
          </a:prstGeom>
          <a:solidFill>
            <a:schemeClr val="accent2"/>
          </a:solidFill>
          <a:ln w="9525">
            <a:noFill/>
            <a:miter lim="800000"/>
            <a:headEnd/>
            <a:tailEnd/>
          </a:ln>
          <a:effectLst>
            <a:prstShdw prst="shdw17" dist="17961" dir="2700000">
              <a:schemeClr val="accent2">
                <a:gamma/>
                <a:shade val="60000"/>
                <a:invGamma/>
              </a:schemeClr>
            </a:prstShdw>
          </a:effectLst>
        </p:spPr>
        <p:txBody>
          <a:bodyPr wrap="none" anchor="ctr"/>
          <a:lstStyle/>
          <a:p>
            <a:pPr algn="ctr">
              <a:defRPr/>
            </a:pPr>
            <a:r>
              <a:rPr lang="ja-JP" altLang="en-US" sz="3600">
                <a:solidFill>
                  <a:schemeClr val="bg1"/>
                </a:solidFill>
                <a:latin typeface="Arial Narrow" pitchFamily="34" charset="0"/>
              </a:rPr>
              <a:t>貸与業者</a:t>
            </a:r>
          </a:p>
        </p:txBody>
      </p:sp>
      <p:sp>
        <p:nvSpPr>
          <p:cNvPr id="423941" name="Oval 5"/>
          <p:cNvSpPr>
            <a:spLocks noChangeArrowheads="1"/>
          </p:cNvSpPr>
          <p:nvPr/>
        </p:nvSpPr>
        <p:spPr bwMode="auto">
          <a:xfrm>
            <a:off x="6324600" y="5638800"/>
            <a:ext cx="2438400" cy="838200"/>
          </a:xfrm>
          <a:prstGeom prst="ellipse">
            <a:avLst/>
          </a:prstGeom>
          <a:solidFill>
            <a:schemeClr val="accent2"/>
          </a:solidFill>
          <a:ln w="9525">
            <a:noFill/>
            <a:miter lim="800000"/>
            <a:headEnd/>
            <a:tailEnd/>
          </a:ln>
          <a:effectLst>
            <a:prstShdw prst="shdw17" dist="17961" dir="2700000">
              <a:schemeClr val="accent2">
                <a:gamma/>
                <a:shade val="60000"/>
                <a:invGamma/>
              </a:schemeClr>
            </a:prstShdw>
          </a:effectLst>
        </p:spPr>
        <p:txBody>
          <a:bodyPr wrap="none" anchor="ctr"/>
          <a:lstStyle/>
          <a:p>
            <a:pPr algn="ctr">
              <a:defRPr/>
            </a:pPr>
            <a:r>
              <a:rPr lang="ja-JP" altLang="en-US" sz="3600">
                <a:solidFill>
                  <a:schemeClr val="bg1"/>
                </a:solidFill>
                <a:latin typeface="Arial Narrow" pitchFamily="34" charset="0"/>
              </a:rPr>
              <a:t>消費者</a:t>
            </a:r>
          </a:p>
        </p:txBody>
      </p:sp>
      <p:sp>
        <p:nvSpPr>
          <p:cNvPr id="14342" name="AutoShape 6"/>
          <p:cNvSpPr>
            <a:spLocks noChangeArrowheads="1"/>
          </p:cNvSpPr>
          <p:nvPr/>
        </p:nvSpPr>
        <p:spPr bwMode="auto">
          <a:xfrm>
            <a:off x="1905000" y="5791200"/>
            <a:ext cx="2743200" cy="685800"/>
          </a:xfrm>
          <a:prstGeom prst="roundRect">
            <a:avLst>
              <a:gd name="adj" fmla="val 16667"/>
            </a:avLst>
          </a:prstGeom>
          <a:solidFill>
            <a:srgbClr val="336600"/>
          </a:solidFill>
          <a:ln w="9525">
            <a:noFill/>
            <a:miter lim="800000"/>
            <a:headEnd/>
            <a:tailEnd/>
          </a:ln>
          <a:effectLst>
            <a:prstShdw prst="shdw17" dist="17961" dir="2700000">
              <a:srgbClr val="1F3D00"/>
            </a:prstShdw>
          </a:effectLst>
        </p:spPr>
        <p:txBody>
          <a:bodyPr wrap="none" anchor="ctr"/>
          <a:lstStyle/>
          <a:p>
            <a:pPr algn="ctr"/>
            <a:r>
              <a:rPr lang="ja-JP" altLang="en-US" sz="3200">
                <a:solidFill>
                  <a:schemeClr val="bg1"/>
                </a:solidFill>
                <a:latin typeface="Arial Narrow" pitchFamily="34" charset="0"/>
              </a:rPr>
              <a:t>ケアマネジャー</a:t>
            </a:r>
          </a:p>
        </p:txBody>
      </p:sp>
      <p:sp>
        <p:nvSpPr>
          <p:cNvPr id="14343" name="AutoShape 7"/>
          <p:cNvSpPr>
            <a:spLocks noChangeArrowheads="1"/>
          </p:cNvSpPr>
          <p:nvPr/>
        </p:nvSpPr>
        <p:spPr bwMode="auto">
          <a:xfrm>
            <a:off x="6062663" y="2438400"/>
            <a:ext cx="2743200" cy="685800"/>
          </a:xfrm>
          <a:prstGeom prst="roundRect">
            <a:avLst>
              <a:gd name="adj" fmla="val 16667"/>
            </a:avLst>
          </a:prstGeom>
          <a:solidFill>
            <a:srgbClr val="FFCC00"/>
          </a:solidFill>
          <a:ln w="9525">
            <a:noFill/>
            <a:miter lim="800000"/>
            <a:headEnd/>
            <a:tailEnd/>
          </a:ln>
          <a:effectLst>
            <a:prstShdw prst="shdw17" dist="17961" dir="2700000">
              <a:srgbClr val="997A00"/>
            </a:prstShdw>
          </a:effectLst>
        </p:spPr>
        <p:txBody>
          <a:bodyPr wrap="none" anchor="ctr"/>
          <a:lstStyle/>
          <a:p>
            <a:pPr algn="ctr"/>
            <a:r>
              <a:rPr lang="ja-JP" altLang="en-US" sz="2800">
                <a:latin typeface="Arial Narrow" pitchFamily="34" charset="0"/>
              </a:rPr>
              <a:t>保険者（市町村）</a:t>
            </a:r>
          </a:p>
        </p:txBody>
      </p:sp>
      <p:sp>
        <p:nvSpPr>
          <p:cNvPr id="423944" name="AutoShape 8"/>
          <p:cNvSpPr>
            <a:spLocks noChangeArrowheads="1"/>
          </p:cNvSpPr>
          <p:nvPr/>
        </p:nvSpPr>
        <p:spPr bwMode="auto">
          <a:xfrm rot="1746331">
            <a:off x="2551113" y="2905125"/>
            <a:ext cx="1447800" cy="685800"/>
          </a:xfrm>
          <a:prstGeom prst="rightArrow">
            <a:avLst>
              <a:gd name="adj1" fmla="val 50000"/>
              <a:gd name="adj2" fmla="val 52778"/>
            </a:avLst>
          </a:prstGeom>
          <a:solidFill>
            <a:schemeClr val="accent1"/>
          </a:solidFill>
          <a:ln w="9525">
            <a:noFill/>
            <a:miter lim="800000"/>
            <a:headEnd/>
            <a:tailEnd/>
          </a:ln>
          <a:effectLst>
            <a:prstShdw prst="shdw17" dist="17961" dir="2700000">
              <a:schemeClr val="accent1">
                <a:gamma/>
                <a:shade val="60000"/>
                <a:invGamma/>
              </a:schemeClr>
            </a:prstShdw>
          </a:effectLst>
        </p:spPr>
        <p:txBody>
          <a:bodyPr wrap="none" anchor="ctr"/>
          <a:lstStyle/>
          <a:p>
            <a:pPr>
              <a:defRPr/>
            </a:pPr>
            <a:endParaRPr lang="de-DE"/>
          </a:p>
        </p:txBody>
      </p:sp>
      <p:sp>
        <p:nvSpPr>
          <p:cNvPr id="423945" name="AutoShape 9"/>
          <p:cNvSpPr>
            <a:spLocks noChangeArrowheads="1"/>
          </p:cNvSpPr>
          <p:nvPr/>
        </p:nvSpPr>
        <p:spPr bwMode="auto">
          <a:xfrm rot="1746331">
            <a:off x="5562600" y="4648200"/>
            <a:ext cx="1447800" cy="685800"/>
          </a:xfrm>
          <a:prstGeom prst="rightArrow">
            <a:avLst>
              <a:gd name="adj1" fmla="val 50000"/>
              <a:gd name="adj2" fmla="val 52778"/>
            </a:avLst>
          </a:prstGeom>
          <a:solidFill>
            <a:schemeClr val="accent1"/>
          </a:solidFill>
          <a:ln w="9525">
            <a:noFill/>
            <a:miter lim="800000"/>
            <a:headEnd/>
            <a:tailEnd/>
          </a:ln>
          <a:effectLst>
            <a:prstShdw prst="shdw17" dist="17961" dir="2700000">
              <a:schemeClr val="accent1">
                <a:gamma/>
                <a:shade val="60000"/>
                <a:invGamma/>
              </a:schemeClr>
            </a:prstShdw>
          </a:effectLst>
        </p:spPr>
        <p:txBody>
          <a:bodyPr wrap="none" anchor="ctr"/>
          <a:lstStyle/>
          <a:p>
            <a:pPr>
              <a:defRPr/>
            </a:pPr>
            <a:endParaRPr lang="de-DE"/>
          </a:p>
        </p:txBody>
      </p:sp>
      <p:sp>
        <p:nvSpPr>
          <p:cNvPr id="14346" name="AutoShape 10"/>
          <p:cNvSpPr>
            <a:spLocks noChangeArrowheads="1"/>
          </p:cNvSpPr>
          <p:nvPr/>
        </p:nvSpPr>
        <p:spPr bwMode="auto">
          <a:xfrm rot="-3223615">
            <a:off x="3302000" y="5016500"/>
            <a:ext cx="1263650" cy="304800"/>
          </a:xfrm>
          <a:prstGeom prst="leftRightArrow">
            <a:avLst>
              <a:gd name="adj1" fmla="val 50000"/>
              <a:gd name="adj2" fmla="val 82917"/>
            </a:avLst>
          </a:prstGeom>
          <a:solidFill>
            <a:srgbClr val="00FF00"/>
          </a:solidFill>
          <a:ln w="9525">
            <a:noFill/>
            <a:miter lim="800000"/>
            <a:headEnd/>
            <a:tailEnd/>
          </a:ln>
          <a:effectLst>
            <a:prstShdw prst="shdw17" dist="17961" dir="2700000">
              <a:srgbClr val="009900"/>
            </a:prstShdw>
          </a:effectLst>
        </p:spPr>
        <p:txBody>
          <a:bodyPr wrap="none" anchor="ctr"/>
          <a:lstStyle/>
          <a:p>
            <a:endParaRPr lang="de-DE"/>
          </a:p>
        </p:txBody>
      </p:sp>
      <p:sp>
        <p:nvSpPr>
          <p:cNvPr id="14347" name="AutoShape 11"/>
          <p:cNvSpPr>
            <a:spLocks noChangeArrowheads="1"/>
          </p:cNvSpPr>
          <p:nvPr/>
        </p:nvSpPr>
        <p:spPr bwMode="auto">
          <a:xfrm>
            <a:off x="4876800" y="5943600"/>
            <a:ext cx="1371600" cy="304800"/>
          </a:xfrm>
          <a:prstGeom prst="leftRightArrow">
            <a:avLst>
              <a:gd name="adj1" fmla="val 50000"/>
              <a:gd name="adj2" fmla="val 90000"/>
            </a:avLst>
          </a:prstGeom>
          <a:solidFill>
            <a:srgbClr val="00FF00"/>
          </a:solidFill>
          <a:ln w="9525">
            <a:noFill/>
            <a:miter lim="800000"/>
            <a:headEnd/>
            <a:tailEnd/>
          </a:ln>
          <a:effectLst>
            <a:prstShdw prst="shdw17" dist="17961" dir="2700000">
              <a:srgbClr val="009900"/>
            </a:prstShdw>
          </a:effectLst>
        </p:spPr>
        <p:txBody>
          <a:bodyPr wrap="none" anchor="ctr"/>
          <a:lstStyle/>
          <a:p>
            <a:endParaRPr lang="de-DE"/>
          </a:p>
        </p:txBody>
      </p:sp>
      <p:sp>
        <p:nvSpPr>
          <p:cNvPr id="14348" name="AutoShape 12"/>
          <p:cNvSpPr>
            <a:spLocks noChangeArrowheads="1"/>
          </p:cNvSpPr>
          <p:nvPr/>
        </p:nvSpPr>
        <p:spPr bwMode="auto">
          <a:xfrm>
            <a:off x="7315200" y="3352800"/>
            <a:ext cx="304800" cy="2057400"/>
          </a:xfrm>
          <a:prstGeom prst="downArrow">
            <a:avLst>
              <a:gd name="adj1" fmla="val 50000"/>
              <a:gd name="adj2" fmla="val 103125"/>
            </a:avLst>
          </a:prstGeom>
          <a:solidFill>
            <a:srgbClr val="FFCC00"/>
          </a:solidFill>
          <a:ln w="9525">
            <a:noFill/>
            <a:miter lim="800000"/>
            <a:headEnd/>
            <a:tailEnd/>
          </a:ln>
          <a:effectLst>
            <a:prstShdw prst="shdw17" dist="17961" dir="2700000">
              <a:srgbClr val="997A00"/>
            </a:prstShdw>
          </a:effectLst>
        </p:spPr>
        <p:txBody>
          <a:bodyPr wrap="none" anchor="ctr"/>
          <a:lstStyle/>
          <a:p>
            <a:endParaRPr lang="de-DE"/>
          </a:p>
        </p:txBody>
      </p:sp>
      <p:sp>
        <p:nvSpPr>
          <p:cNvPr id="14349" name="Text Box 13"/>
          <p:cNvSpPr txBox="1">
            <a:spLocks noChangeArrowheads="1"/>
          </p:cNvSpPr>
          <p:nvPr/>
        </p:nvSpPr>
        <p:spPr bwMode="auto">
          <a:xfrm>
            <a:off x="6434138" y="3962400"/>
            <a:ext cx="2057400" cy="457200"/>
          </a:xfrm>
          <a:prstGeom prst="rect">
            <a:avLst/>
          </a:prstGeom>
          <a:noFill/>
          <a:ln w="9525">
            <a:noFill/>
            <a:miter lim="800000"/>
            <a:headEnd/>
            <a:tailEnd/>
          </a:ln>
        </p:spPr>
        <p:txBody>
          <a:bodyPr>
            <a:spAutoFit/>
          </a:bodyPr>
          <a:lstStyle/>
          <a:p>
            <a:pPr algn="ctr">
              <a:spcBef>
                <a:spcPct val="50000"/>
              </a:spcBef>
            </a:pPr>
            <a:r>
              <a:rPr lang="ja-JP" altLang="en-US" sz="2400" b="1">
                <a:latin typeface="Arial Narrow" pitchFamily="34" charset="0"/>
              </a:rPr>
              <a:t>保険　　適用</a:t>
            </a:r>
          </a:p>
        </p:txBody>
      </p:sp>
      <p:sp>
        <p:nvSpPr>
          <p:cNvPr id="14350" name="Text Box 14"/>
          <p:cNvSpPr txBox="1">
            <a:spLocks noChangeArrowheads="1"/>
          </p:cNvSpPr>
          <p:nvPr/>
        </p:nvSpPr>
        <p:spPr bwMode="auto">
          <a:xfrm>
            <a:off x="4851400" y="5562600"/>
            <a:ext cx="1447800" cy="396875"/>
          </a:xfrm>
          <a:prstGeom prst="rect">
            <a:avLst/>
          </a:prstGeom>
          <a:noFill/>
          <a:ln w="9525">
            <a:noFill/>
            <a:miter lim="800000"/>
            <a:headEnd/>
            <a:tailEnd/>
          </a:ln>
        </p:spPr>
        <p:txBody>
          <a:bodyPr>
            <a:spAutoFit/>
          </a:bodyPr>
          <a:lstStyle/>
          <a:p>
            <a:pPr algn="ctr">
              <a:spcBef>
                <a:spcPct val="50000"/>
              </a:spcBef>
            </a:pPr>
            <a:r>
              <a:rPr lang="ja-JP" altLang="en-US" sz="2000" b="1">
                <a:latin typeface="Arial Narrow" pitchFamily="34" charset="0"/>
              </a:rPr>
              <a:t>ケアプラン</a:t>
            </a:r>
          </a:p>
        </p:txBody>
      </p:sp>
      <p:sp>
        <p:nvSpPr>
          <p:cNvPr id="14351" name="Text Box 15"/>
          <p:cNvSpPr txBox="1">
            <a:spLocks noChangeArrowheads="1"/>
          </p:cNvSpPr>
          <p:nvPr/>
        </p:nvSpPr>
        <p:spPr bwMode="auto">
          <a:xfrm>
            <a:off x="2819400" y="4876800"/>
            <a:ext cx="2438400" cy="366713"/>
          </a:xfrm>
          <a:prstGeom prst="rect">
            <a:avLst/>
          </a:prstGeom>
          <a:noFill/>
          <a:ln w="9525">
            <a:noFill/>
            <a:miter lim="800000"/>
            <a:headEnd/>
            <a:tailEnd/>
          </a:ln>
        </p:spPr>
        <p:txBody>
          <a:bodyPr>
            <a:spAutoFit/>
          </a:bodyPr>
          <a:lstStyle/>
          <a:p>
            <a:pPr algn="ctr">
              <a:spcBef>
                <a:spcPct val="50000"/>
              </a:spcBef>
            </a:pPr>
            <a:r>
              <a:rPr lang="ja-JP" altLang="en-US" b="1">
                <a:latin typeface="Arial Narrow" pitchFamily="34" charset="0"/>
              </a:rPr>
              <a:t>ケアカンファレンス等</a:t>
            </a:r>
          </a:p>
        </p:txBody>
      </p:sp>
      <p:sp>
        <p:nvSpPr>
          <p:cNvPr id="14352" name="Freeform 16"/>
          <p:cNvSpPr>
            <a:spLocks/>
          </p:cNvSpPr>
          <p:nvPr/>
        </p:nvSpPr>
        <p:spPr bwMode="auto">
          <a:xfrm>
            <a:off x="1524000" y="1447800"/>
            <a:ext cx="7467600" cy="5181600"/>
          </a:xfrm>
          <a:custGeom>
            <a:avLst/>
            <a:gdLst>
              <a:gd name="T0" fmla="*/ 0 w 4704"/>
              <a:gd name="T1" fmla="*/ 3072 h 3072"/>
              <a:gd name="T2" fmla="*/ 4704 w 4704"/>
              <a:gd name="T3" fmla="*/ 3072 h 3072"/>
              <a:gd name="T4" fmla="*/ 4704 w 4704"/>
              <a:gd name="T5" fmla="*/ 0 h 3072"/>
              <a:gd name="T6" fmla="*/ 1584 w 4704"/>
              <a:gd name="T7" fmla="*/ 0 h 3072"/>
              <a:gd name="T8" fmla="*/ 0 w 4704"/>
              <a:gd name="T9" fmla="*/ 2544 h 3072"/>
              <a:gd name="T10" fmla="*/ 0 w 4704"/>
              <a:gd name="T11" fmla="*/ 3072 h 3072"/>
              <a:gd name="T12" fmla="*/ 0 60000 65536"/>
              <a:gd name="T13" fmla="*/ 0 60000 65536"/>
              <a:gd name="T14" fmla="*/ 0 60000 65536"/>
              <a:gd name="T15" fmla="*/ 0 60000 65536"/>
              <a:gd name="T16" fmla="*/ 0 60000 65536"/>
              <a:gd name="T17" fmla="*/ 0 60000 65536"/>
              <a:gd name="T18" fmla="*/ 0 w 4704"/>
              <a:gd name="T19" fmla="*/ 0 h 3072"/>
              <a:gd name="T20" fmla="*/ 4704 w 4704"/>
              <a:gd name="T21" fmla="*/ 3072 h 3072"/>
            </a:gdLst>
            <a:ahLst/>
            <a:cxnLst>
              <a:cxn ang="T12">
                <a:pos x="T0" y="T1"/>
              </a:cxn>
              <a:cxn ang="T13">
                <a:pos x="T2" y="T3"/>
              </a:cxn>
              <a:cxn ang="T14">
                <a:pos x="T4" y="T5"/>
              </a:cxn>
              <a:cxn ang="T15">
                <a:pos x="T6" y="T7"/>
              </a:cxn>
              <a:cxn ang="T16">
                <a:pos x="T8" y="T9"/>
              </a:cxn>
              <a:cxn ang="T17">
                <a:pos x="T10" y="T11"/>
              </a:cxn>
            </a:cxnLst>
            <a:rect l="T18" t="T19" r="T20" b="T21"/>
            <a:pathLst>
              <a:path w="4704" h="3072">
                <a:moveTo>
                  <a:pt x="0" y="3072"/>
                </a:moveTo>
                <a:lnTo>
                  <a:pt x="4704" y="3072"/>
                </a:lnTo>
                <a:lnTo>
                  <a:pt x="4704" y="0"/>
                </a:lnTo>
                <a:lnTo>
                  <a:pt x="1584" y="0"/>
                </a:lnTo>
                <a:lnTo>
                  <a:pt x="0" y="2544"/>
                </a:lnTo>
                <a:lnTo>
                  <a:pt x="0" y="3072"/>
                </a:lnTo>
                <a:close/>
              </a:path>
            </a:pathLst>
          </a:custGeom>
          <a:noFill/>
          <a:ln w="57150" cap="flat" cmpd="sng">
            <a:solidFill>
              <a:srgbClr val="CCCC00"/>
            </a:solidFill>
            <a:prstDash val="dash"/>
            <a:miter lim="800000"/>
            <a:headEnd type="none" w="med" len="med"/>
            <a:tailEnd type="none" w="med" len="med"/>
          </a:ln>
        </p:spPr>
        <p:txBody>
          <a:bodyPr wrap="none"/>
          <a:lstStyle/>
          <a:p>
            <a:endParaRPr lang="de-DE"/>
          </a:p>
        </p:txBody>
      </p:sp>
      <p:grpSp>
        <p:nvGrpSpPr>
          <p:cNvPr id="14353" name="Group 17"/>
          <p:cNvGrpSpPr>
            <a:grpSpLocks/>
          </p:cNvGrpSpPr>
          <p:nvPr/>
        </p:nvGrpSpPr>
        <p:grpSpPr bwMode="auto">
          <a:xfrm rot="1291666">
            <a:off x="479425" y="1676400"/>
            <a:ext cx="6040438" cy="2900363"/>
            <a:chOff x="383" y="240"/>
            <a:chExt cx="1729" cy="2496"/>
          </a:xfrm>
        </p:grpSpPr>
        <p:sp>
          <p:nvSpPr>
            <p:cNvPr id="14356" name="Arc 18"/>
            <p:cNvSpPr>
              <a:spLocks/>
            </p:cNvSpPr>
            <p:nvPr/>
          </p:nvSpPr>
          <p:spPr bwMode="auto">
            <a:xfrm flipH="1" flipV="1">
              <a:off x="383" y="240"/>
              <a:ext cx="877" cy="2496"/>
            </a:xfrm>
            <a:custGeom>
              <a:avLst/>
              <a:gdLst>
                <a:gd name="T0" fmla="*/ 13 w 21914"/>
                <a:gd name="T1" fmla="*/ 0 h 43200"/>
                <a:gd name="T2" fmla="*/ 0 w 21914"/>
                <a:gd name="T3" fmla="*/ 2496 h 43200"/>
                <a:gd name="T4" fmla="*/ 13 w 21914"/>
                <a:gd name="T5" fmla="*/ 1248 h 43200"/>
                <a:gd name="T6" fmla="*/ 0 60000 65536"/>
                <a:gd name="T7" fmla="*/ 0 60000 65536"/>
                <a:gd name="T8" fmla="*/ 0 60000 65536"/>
                <a:gd name="T9" fmla="*/ 0 w 21914"/>
                <a:gd name="T10" fmla="*/ 0 h 43200"/>
                <a:gd name="T11" fmla="*/ 21914 w 21914"/>
                <a:gd name="T12" fmla="*/ 43200 h 43200"/>
              </a:gdLst>
              <a:ahLst/>
              <a:cxnLst>
                <a:cxn ang="T6">
                  <a:pos x="T0" y="T1"/>
                </a:cxn>
                <a:cxn ang="T7">
                  <a:pos x="T2" y="T3"/>
                </a:cxn>
                <a:cxn ang="T8">
                  <a:pos x="T4" y="T5"/>
                </a:cxn>
              </a:cxnLst>
              <a:rect l="T9" t="T10" r="T11" b="T12"/>
              <a:pathLst>
                <a:path w="21914" h="43200" fill="none" extrusionOk="0">
                  <a:moveTo>
                    <a:pt x="313" y="0"/>
                  </a:moveTo>
                  <a:cubicBezTo>
                    <a:pt x="12243" y="0"/>
                    <a:pt x="21914" y="9670"/>
                    <a:pt x="21914" y="21600"/>
                  </a:cubicBezTo>
                  <a:cubicBezTo>
                    <a:pt x="21914" y="33529"/>
                    <a:pt x="12243" y="43200"/>
                    <a:pt x="314" y="43200"/>
                  </a:cubicBezTo>
                  <a:cubicBezTo>
                    <a:pt x="209" y="43200"/>
                    <a:pt x="104" y="43199"/>
                    <a:pt x="0" y="43197"/>
                  </a:cubicBezTo>
                </a:path>
                <a:path w="21914" h="43200" stroke="0" extrusionOk="0">
                  <a:moveTo>
                    <a:pt x="313" y="0"/>
                  </a:moveTo>
                  <a:cubicBezTo>
                    <a:pt x="12243" y="0"/>
                    <a:pt x="21914" y="9670"/>
                    <a:pt x="21914" y="21600"/>
                  </a:cubicBezTo>
                  <a:cubicBezTo>
                    <a:pt x="21914" y="33529"/>
                    <a:pt x="12243" y="43200"/>
                    <a:pt x="314" y="43200"/>
                  </a:cubicBezTo>
                  <a:cubicBezTo>
                    <a:pt x="209" y="43200"/>
                    <a:pt x="104" y="43199"/>
                    <a:pt x="0" y="43197"/>
                  </a:cubicBezTo>
                  <a:lnTo>
                    <a:pt x="314" y="21600"/>
                  </a:lnTo>
                  <a:close/>
                </a:path>
              </a:pathLst>
            </a:custGeom>
            <a:noFill/>
            <a:ln w="38100">
              <a:solidFill>
                <a:srgbClr val="FFCC00"/>
              </a:solidFill>
              <a:miter lim="800000"/>
              <a:headEnd/>
              <a:tailEnd/>
            </a:ln>
          </p:spPr>
          <p:txBody>
            <a:bodyPr wrap="none" anchor="ctr"/>
            <a:lstStyle/>
            <a:p>
              <a:endParaRPr lang="de-DE"/>
            </a:p>
          </p:txBody>
        </p:sp>
        <p:sp>
          <p:nvSpPr>
            <p:cNvPr id="14357" name="Arc 19"/>
            <p:cNvSpPr>
              <a:spLocks/>
            </p:cNvSpPr>
            <p:nvPr/>
          </p:nvSpPr>
          <p:spPr bwMode="auto">
            <a:xfrm>
              <a:off x="1248" y="240"/>
              <a:ext cx="864" cy="2496"/>
            </a:xfrm>
            <a:custGeom>
              <a:avLst/>
              <a:gdLst>
                <a:gd name="T0" fmla="*/ 0 w 21600"/>
                <a:gd name="T1" fmla="*/ 0 h 43200"/>
                <a:gd name="T2" fmla="*/ 0 w 21600"/>
                <a:gd name="T3" fmla="*/ 2496 h 43200"/>
                <a:gd name="T4" fmla="*/ 0 w 21600"/>
                <a:gd name="T5" fmla="*/ 1248 h 43200"/>
                <a:gd name="T6" fmla="*/ 0 60000 65536"/>
                <a:gd name="T7" fmla="*/ 0 60000 65536"/>
                <a:gd name="T8" fmla="*/ 0 60000 65536"/>
                <a:gd name="T9" fmla="*/ 0 w 21600"/>
                <a:gd name="T10" fmla="*/ 0 h 43200"/>
                <a:gd name="T11" fmla="*/ 21600 w 21600"/>
                <a:gd name="T12" fmla="*/ 43200 h 43200"/>
              </a:gdLst>
              <a:ahLst/>
              <a:cxnLst>
                <a:cxn ang="T6">
                  <a:pos x="T0" y="T1"/>
                </a:cxn>
                <a:cxn ang="T7">
                  <a:pos x="T2" y="T3"/>
                </a:cxn>
                <a:cxn ang="T8">
                  <a:pos x="T4" y="T5"/>
                </a:cxn>
              </a:cxnLst>
              <a:rect l="T9" t="T10" r="T11" b="T12"/>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noFill/>
            <a:ln w="38100">
              <a:solidFill>
                <a:srgbClr val="FFCC00"/>
              </a:solidFill>
              <a:prstDash val="sysDot"/>
              <a:miter lim="800000"/>
              <a:headEnd/>
              <a:tailEnd/>
            </a:ln>
          </p:spPr>
          <p:txBody>
            <a:bodyPr wrap="none" anchor="ctr"/>
            <a:lstStyle/>
            <a:p>
              <a:endParaRPr lang="de-DE"/>
            </a:p>
          </p:txBody>
        </p:sp>
      </p:grpSp>
      <p:sp>
        <p:nvSpPr>
          <p:cNvPr id="14354" name="Text Box 20"/>
          <p:cNvSpPr txBox="1">
            <a:spLocks noChangeArrowheads="1"/>
          </p:cNvSpPr>
          <p:nvPr/>
        </p:nvSpPr>
        <p:spPr bwMode="auto">
          <a:xfrm>
            <a:off x="4945063" y="1219200"/>
            <a:ext cx="2895600" cy="457200"/>
          </a:xfrm>
          <a:prstGeom prst="rect">
            <a:avLst/>
          </a:prstGeom>
          <a:solidFill>
            <a:srgbClr val="CCCC00"/>
          </a:solidFill>
          <a:ln w="9525">
            <a:noFill/>
            <a:miter lim="800000"/>
            <a:headEnd/>
            <a:tailEnd/>
          </a:ln>
          <a:effectLst>
            <a:prstShdw prst="shdw17" dist="17961" dir="2700000">
              <a:srgbClr val="7A7A00"/>
            </a:prstShdw>
          </a:effectLst>
        </p:spPr>
        <p:txBody>
          <a:bodyPr>
            <a:spAutoFit/>
          </a:bodyPr>
          <a:lstStyle/>
          <a:p>
            <a:pPr algn="ctr">
              <a:spcBef>
                <a:spcPct val="50000"/>
              </a:spcBef>
            </a:pPr>
            <a:r>
              <a:rPr lang="ja-JP" altLang="en-US" sz="2400">
                <a:solidFill>
                  <a:schemeClr val="bg1"/>
                </a:solidFill>
                <a:latin typeface="Arial Narrow" pitchFamily="34" charset="0"/>
                <a:ea typeface="HGS創英角ﾎﾟｯﾌﾟ体" pitchFamily="50" charset="-128"/>
              </a:rPr>
              <a:t>介 護 保 険 制 度</a:t>
            </a:r>
          </a:p>
        </p:txBody>
      </p:sp>
      <p:sp>
        <p:nvSpPr>
          <p:cNvPr id="423957" name="Oval 21"/>
          <p:cNvSpPr>
            <a:spLocks noChangeArrowheads="1"/>
          </p:cNvSpPr>
          <p:nvPr/>
        </p:nvSpPr>
        <p:spPr bwMode="auto">
          <a:xfrm>
            <a:off x="2100263" y="2438400"/>
            <a:ext cx="2641600" cy="1447800"/>
          </a:xfrm>
          <a:prstGeom prst="ellipse">
            <a:avLst/>
          </a:prstGeom>
          <a:solidFill>
            <a:srgbClr val="CC3300"/>
          </a:solidFill>
          <a:ln w="9525">
            <a:noFill/>
            <a:round/>
            <a:headEnd/>
            <a:tailEnd/>
          </a:ln>
          <a:effectLst>
            <a:prstShdw prst="shdw17" dist="17961" dir="2700000">
              <a:srgbClr val="7A1F00"/>
            </a:prstShdw>
          </a:effectLst>
        </p:spPr>
        <p:txBody>
          <a:bodyPr wrap="none" anchor="ctr"/>
          <a:lstStyle/>
          <a:p>
            <a:pPr algn="ctr"/>
            <a:r>
              <a:rPr lang="ja-JP" altLang="en-US" sz="3200" b="1">
                <a:solidFill>
                  <a:schemeClr val="bg1"/>
                </a:solidFill>
                <a:latin typeface="Times New Roman" pitchFamily="18" charset="0"/>
              </a:rPr>
              <a:t>流通事業者</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3957"/>
                                        </p:tgtEl>
                                        <p:attrNameLst>
                                          <p:attrName>style.visibility</p:attrName>
                                        </p:attrNameLst>
                                      </p:cBhvr>
                                      <p:to>
                                        <p:strVal val="visible"/>
                                      </p:to>
                                    </p:set>
                                    <p:anim calcmode="lin" valueType="num">
                                      <p:cBhvr additive="base">
                                        <p:cTn id="7" dur="500" fill="hold"/>
                                        <p:tgtEl>
                                          <p:spTgt spid="423957"/>
                                        </p:tgtEl>
                                        <p:attrNameLst>
                                          <p:attrName>ppt_x</p:attrName>
                                        </p:attrNameLst>
                                      </p:cBhvr>
                                      <p:tavLst>
                                        <p:tav tm="0">
                                          <p:val>
                                            <p:strVal val="0-#ppt_w/2"/>
                                          </p:val>
                                        </p:tav>
                                        <p:tav tm="100000">
                                          <p:val>
                                            <p:strVal val="#ppt_x"/>
                                          </p:val>
                                        </p:tav>
                                      </p:tavLst>
                                    </p:anim>
                                    <p:anim calcmode="lin" valueType="num">
                                      <p:cBhvr additive="base">
                                        <p:cTn id="8" dur="500" fill="hold"/>
                                        <p:tgtEl>
                                          <p:spTgt spid="42395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3957"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Line 2"/>
          <p:cNvSpPr>
            <a:spLocks noChangeShapeType="1"/>
          </p:cNvSpPr>
          <p:nvPr/>
        </p:nvSpPr>
        <p:spPr bwMode="auto">
          <a:xfrm>
            <a:off x="3048000" y="1447800"/>
            <a:ext cx="1219200" cy="0"/>
          </a:xfrm>
          <a:prstGeom prst="line">
            <a:avLst/>
          </a:prstGeom>
          <a:noFill/>
          <a:ln w="19050">
            <a:solidFill>
              <a:schemeClr val="tx1"/>
            </a:solidFill>
            <a:round/>
            <a:headEnd/>
            <a:tailEnd/>
          </a:ln>
        </p:spPr>
        <p:txBody>
          <a:bodyPr wrap="none"/>
          <a:lstStyle/>
          <a:p>
            <a:endParaRPr lang="de-DE"/>
          </a:p>
        </p:txBody>
      </p:sp>
      <p:sp>
        <p:nvSpPr>
          <p:cNvPr id="15363" name="Line 3"/>
          <p:cNvSpPr>
            <a:spLocks noChangeShapeType="1"/>
          </p:cNvSpPr>
          <p:nvPr/>
        </p:nvSpPr>
        <p:spPr bwMode="auto">
          <a:xfrm>
            <a:off x="3048000" y="2667000"/>
            <a:ext cx="1219200" cy="0"/>
          </a:xfrm>
          <a:prstGeom prst="line">
            <a:avLst/>
          </a:prstGeom>
          <a:noFill/>
          <a:ln w="19050">
            <a:solidFill>
              <a:schemeClr val="tx1"/>
            </a:solidFill>
            <a:round/>
            <a:headEnd/>
            <a:tailEnd/>
          </a:ln>
        </p:spPr>
        <p:txBody>
          <a:bodyPr wrap="none"/>
          <a:lstStyle/>
          <a:p>
            <a:endParaRPr lang="de-DE"/>
          </a:p>
        </p:txBody>
      </p:sp>
      <p:sp>
        <p:nvSpPr>
          <p:cNvPr id="15364" name="Line 4"/>
          <p:cNvSpPr>
            <a:spLocks noChangeShapeType="1"/>
          </p:cNvSpPr>
          <p:nvPr/>
        </p:nvSpPr>
        <p:spPr bwMode="auto">
          <a:xfrm>
            <a:off x="3116263" y="3276600"/>
            <a:ext cx="1219200" cy="0"/>
          </a:xfrm>
          <a:prstGeom prst="line">
            <a:avLst/>
          </a:prstGeom>
          <a:noFill/>
          <a:ln w="19050">
            <a:solidFill>
              <a:schemeClr val="tx1"/>
            </a:solidFill>
            <a:round/>
            <a:headEnd/>
            <a:tailEnd/>
          </a:ln>
        </p:spPr>
        <p:txBody>
          <a:bodyPr wrap="none"/>
          <a:lstStyle/>
          <a:p>
            <a:endParaRPr lang="de-DE"/>
          </a:p>
        </p:txBody>
      </p:sp>
      <p:sp>
        <p:nvSpPr>
          <p:cNvPr id="15365" name="Line 5"/>
          <p:cNvSpPr>
            <a:spLocks noChangeShapeType="1"/>
          </p:cNvSpPr>
          <p:nvPr/>
        </p:nvSpPr>
        <p:spPr bwMode="auto">
          <a:xfrm>
            <a:off x="3048000" y="3886200"/>
            <a:ext cx="1219200" cy="0"/>
          </a:xfrm>
          <a:prstGeom prst="line">
            <a:avLst/>
          </a:prstGeom>
          <a:noFill/>
          <a:ln w="19050">
            <a:solidFill>
              <a:schemeClr val="tx1"/>
            </a:solidFill>
            <a:round/>
            <a:headEnd/>
            <a:tailEnd/>
          </a:ln>
        </p:spPr>
        <p:txBody>
          <a:bodyPr wrap="none"/>
          <a:lstStyle/>
          <a:p>
            <a:endParaRPr lang="de-DE"/>
          </a:p>
        </p:txBody>
      </p:sp>
      <p:sp>
        <p:nvSpPr>
          <p:cNvPr id="15366" name="Line 6"/>
          <p:cNvSpPr>
            <a:spLocks noChangeShapeType="1"/>
          </p:cNvSpPr>
          <p:nvPr/>
        </p:nvSpPr>
        <p:spPr bwMode="auto">
          <a:xfrm>
            <a:off x="3048000" y="4495800"/>
            <a:ext cx="1219200" cy="0"/>
          </a:xfrm>
          <a:prstGeom prst="line">
            <a:avLst/>
          </a:prstGeom>
          <a:noFill/>
          <a:ln w="19050">
            <a:solidFill>
              <a:schemeClr val="tx1"/>
            </a:solidFill>
            <a:round/>
            <a:headEnd/>
            <a:tailEnd/>
          </a:ln>
        </p:spPr>
        <p:txBody>
          <a:bodyPr wrap="none"/>
          <a:lstStyle/>
          <a:p>
            <a:endParaRPr lang="de-DE"/>
          </a:p>
        </p:txBody>
      </p:sp>
      <p:sp>
        <p:nvSpPr>
          <p:cNvPr id="15367" name="Line 7"/>
          <p:cNvSpPr>
            <a:spLocks noChangeShapeType="1"/>
          </p:cNvSpPr>
          <p:nvPr/>
        </p:nvSpPr>
        <p:spPr bwMode="auto">
          <a:xfrm>
            <a:off x="3048000" y="5105400"/>
            <a:ext cx="1219200" cy="0"/>
          </a:xfrm>
          <a:prstGeom prst="line">
            <a:avLst/>
          </a:prstGeom>
          <a:noFill/>
          <a:ln w="19050">
            <a:solidFill>
              <a:schemeClr val="tx1"/>
            </a:solidFill>
            <a:round/>
            <a:headEnd/>
            <a:tailEnd/>
          </a:ln>
        </p:spPr>
        <p:txBody>
          <a:bodyPr wrap="none"/>
          <a:lstStyle/>
          <a:p>
            <a:endParaRPr lang="de-DE"/>
          </a:p>
        </p:txBody>
      </p:sp>
      <p:sp>
        <p:nvSpPr>
          <p:cNvPr id="15368" name="Line 8"/>
          <p:cNvSpPr>
            <a:spLocks noChangeShapeType="1"/>
          </p:cNvSpPr>
          <p:nvPr/>
        </p:nvSpPr>
        <p:spPr bwMode="auto">
          <a:xfrm>
            <a:off x="3048000" y="5715000"/>
            <a:ext cx="1219200" cy="0"/>
          </a:xfrm>
          <a:prstGeom prst="line">
            <a:avLst/>
          </a:prstGeom>
          <a:noFill/>
          <a:ln w="19050">
            <a:solidFill>
              <a:schemeClr val="tx1"/>
            </a:solidFill>
            <a:round/>
            <a:headEnd/>
            <a:tailEnd/>
          </a:ln>
        </p:spPr>
        <p:txBody>
          <a:bodyPr wrap="none"/>
          <a:lstStyle/>
          <a:p>
            <a:endParaRPr lang="de-DE"/>
          </a:p>
        </p:txBody>
      </p:sp>
      <p:sp>
        <p:nvSpPr>
          <p:cNvPr id="15369" name="Line 9"/>
          <p:cNvSpPr>
            <a:spLocks noChangeShapeType="1"/>
          </p:cNvSpPr>
          <p:nvPr/>
        </p:nvSpPr>
        <p:spPr bwMode="auto">
          <a:xfrm>
            <a:off x="2979738" y="6324600"/>
            <a:ext cx="1219200" cy="0"/>
          </a:xfrm>
          <a:prstGeom prst="line">
            <a:avLst/>
          </a:prstGeom>
          <a:noFill/>
          <a:ln w="19050">
            <a:solidFill>
              <a:schemeClr val="tx1"/>
            </a:solidFill>
            <a:round/>
            <a:headEnd/>
            <a:tailEnd/>
          </a:ln>
        </p:spPr>
        <p:txBody>
          <a:bodyPr wrap="none"/>
          <a:lstStyle/>
          <a:p>
            <a:endParaRPr lang="de-DE"/>
          </a:p>
        </p:txBody>
      </p:sp>
      <p:sp>
        <p:nvSpPr>
          <p:cNvPr id="15370" name="Line 10"/>
          <p:cNvSpPr>
            <a:spLocks noChangeShapeType="1"/>
          </p:cNvSpPr>
          <p:nvPr/>
        </p:nvSpPr>
        <p:spPr bwMode="auto">
          <a:xfrm>
            <a:off x="3048000" y="2057400"/>
            <a:ext cx="1219200" cy="0"/>
          </a:xfrm>
          <a:prstGeom prst="line">
            <a:avLst/>
          </a:prstGeom>
          <a:noFill/>
          <a:ln w="19050">
            <a:solidFill>
              <a:schemeClr val="tx1"/>
            </a:solidFill>
            <a:round/>
            <a:headEnd/>
            <a:tailEnd/>
          </a:ln>
        </p:spPr>
        <p:txBody>
          <a:bodyPr wrap="none"/>
          <a:lstStyle/>
          <a:p>
            <a:endParaRPr lang="de-DE"/>
          </a:p>
        </p:txBody>
      </p:sp>
      <p:grpSp>
        <p:nvGrpSpPr>
          <p:cNvPr id="15371" name="Group 11"/>
          <p:cNvGrpSpPr>
            <a:grpSpLocks/>
          </p:cNvGrpSpPr>
          <p:nvPr/>
        </p:nvGrpSpPr>
        <p:grpSpPr bwMode="auto">
          <a:xfrm>
            <a:off x="187325" y="1981200"/>
            <a:ext cx="541338" cy="3124200"/>
            <a:chOff x="960" y="1344"/>
            <a:chExt cx="384" cy="1968"/>
          </a:xfrm>
        </p:grpSpPr>
        <p:sp>
          <p:nvSpPr>
            <p:cNvPr id="290828" name="Line 12"/>
            <p:cNvSpPr>
              <a:spLocks noChangeShapeType="1"/>
            </p:cNvSpPr>
            <p:nvPr/>
          </p:nvSpPr>
          <p:spPr bwMode="auto">
            <a:xfrm flipH="1">
              <a:off x="960" y="3312"/>
              <a:ext cx="384" cy="0"/>
            </a:xfrm>
            <a:prstGeom prst="line">
              <a:avLst/>
            </a:prstGeom>
            <a:noFill/>
            <a:ln w="28575">
              <a:solidFill>
                <a:schemeClr val="tx1"/>
              </a:solidFill>
              <a:round/>
              <a:headEnd/>
              <a:tailEnd/>
            </a:ln>
            <a:effectLst>
              <a:prstShdw prst="shdw17" dist="17961" dir="2700000">
                <a:schemeClr val="tx1">
                  <a:gamma/>
                  <a:shade val="60000"/>
                  <a:invGamma/>
                </a:schemeClr>
              </a:prstShdw>
            </a:effectLst>
          </p:spPr>
          <p:txBody>
            <a:bodyPr wrap="none"/>
            <a:lstStyle/>
            <a:p>
              <a:pPr>
                <a:defRPr/>
              </a:pPr>
              <a:endParaRPr lang="ja-JP" altLang="en-US"/>
            </a:p>
          </p:txBody>
        </p:sp>
        <p:sp>
          <p:nvSpPr>
            <p:cNvPr id="290829" name="Line 13"/>
            <p:cNvSpPr>
              <a:spLocks noChangeShapeType="1"/>
            </p:cNvSpPr>
            <p:nvPr/>
          </p:nvSpPr>
          <p:spPr bwMode="auto">
            <a:xfrm flipV="1">
              <a:off x="960" y="1344"/>
              <a:ext cx="0" cy="1968"/>
            </a:xfrm>
            <a:prstGeom prst="line">
              <a:avLst/>
            </a:prstGeom>
            <a:noFill/>
            <a:ln w="28575">
              <a:solidFill>
                <a:schemeClr val="tx1"/>
              </a:solidFill>
              <a:round/>
              <a:headEnd/>
              <a:tailEnd/>
            </a:ln>
            <a:effectLst>
              <a:prstShdw prst="shdw17" dist="17961" dir="2700000">
                <a:schemeClr val="tx1">
                  <a:gamma/>
                  <a:shade val="60000"/>
                  <a:invGamma/>
                </a:schemeClr>
              </a:prstShdw>
            </a:effectLst>
          </p:spPr>
          <p:txBody>
            <a:bodyPr wrap="none"/>
            <a:lstStyle/>
            <a:p>
              <a:pPr>
                <a:defRPr/>
              </a:pPr>
              <a:endParaRPr lang="ja-JP" altLang="en-US"/>
            </a:p>
          </p:txBody>
        </p:sp>
        <p:sp>
          <p:nvSpPr>
            <p:cNvPr id="290830" name="Line 14"/>
            <p:cNvSpPr>
              <a:spLocks noChangeShapeType="1"/>
            </p:cNvSpPr>
            <p:nvPr/>
          </p:nvSpPr>
          <p:spPr bwMode="auto">
            <a:xfrm>
              <a:off x="960" y="1344"/>
              <a:ext cx="336" cy="0"/>
            </a:xfrm>
            <a:prstGeom prst="line">
              <a:avLst/>
            </a:prstGeom>
            <a:noFill/>
            <a:ln w="28575">
              <a:solidFill>
                <a:schemeClr val="tx1"/>
              </a:solidFill>
              <a:round/>
              <a:headEnd/>
              <a:tailEnd type="triangle" w="med" len="med"/>
            </a:ln>
            <a:effectLst>
              <a:prstShdw prst="shdw17" dist="17961" dir="2700000">
                <a:schemeClr val="tx1">
                  <a:gamma/>
                  <a:shade val="60000"/>
                  <a:invGamma/>
                </a:schemeClr>
              </a:prstShdw>
            </a:effectLst>
          </p:spPr>
          <p:txBody>
            <a:bodyPr wrap="none"/>
            <a:lstStyle/>
            <a:p>
              <a:pPr>
                <a:defRPr/>
              </a:pPr>
              <a:endParaRPr lang="ja-JP" altLang="en-US"/>
            </a:p>
          </p:txBody>
        </p:sp>
      </p:grpSp>
      <p:sp>
        <p:nvSpPr>
          <p:cNvPr id="15372" name="Rectangle 15"/>
          <p:cNvSpPr>
            <a:spLocks noChangeArrowheads="1"/>
          </p:cNvSpPr>
          <p:nvPr/>
        </p:nvSpPr>
        <p:spPr bwMode="auto">
          <a:xfrm>
            <a:off x="685800" y="1219200"/>
            <a:ext cx="2836863" cy="381000"/>
          </a:xfrm>
          <a:prstGeom prst="rect">
            <a:avLst/>
          </a:prstGeom>
          <a:solidFill>
            <a:srgbClr val="000099"/>
          </a:solidFill>
          <a:ln w="9525">
            <a:noFill/>
            <a:miter lim="800000"/>
            <a:headEnd/>
            <a:tailEnd/>
          </a:ln>
          <a:effectLst>
            <a:prstShdw prst="shdw17" dist="17961" dir="2700000">
              <a:srgbClr val="00005C"/>
            </a:prstShdw>
          </a:effectLst>
        </p:spPr>
        <p:txBody>
          <a:bodyPr wrap="none" anchor="ctr"/>
          <a:lstStyle/>
          <a:p>
            <a:pPr algn="ctr"/>
            <a:r>
              <a:rPr lang="ja-JP" altLang="en-US" sz="2000" b="1">
                <a:solidFill>
                  <a:schemeClr val="bg1"/>
                </a:solidFill>
                <a:latin typeface="Times New Roman" pitchFamily="18" charset="0"/>
              </a:rPr>
              <a:t>保管・保守</a:t>
            </a:r>
          </a:p>
        </p:txBody>
      </p:sp>
      <p:sp>
        <p:nvSpPr>
          <p:cNvPr id="15373" name="Rectangle 16"/>
          <p:cNvSpPr>
            <a:spLocks noChangeArrowheads="1"/>
          </p:cNvSpPr>
          <p:nvPr/>
        </p:nvSpPr>
        <p:spPr bwMode="auto">
          <a:xfrm>
            <a:off x="685800" y="1828800"/>
            <a:ext cx="2836863" cy="381000"/>
          </a:xfrm>
          <a:prstGeom prst="rect">
            <a:avLst/>
          </a:prstGeom>
          <a:solidFill>
            <a:srgbClr val="000099"/>
          </a:solidFill>
          <a:ln w="9525">
            <a:noFill/>
            <a:miter lim="800000"/>
            <a:headEnd/>
            <a:tailEnd/>
          </a:ln>
          <a:effectLst>
            <a:prstShdw prst="shdw17" dist="17961" dir="2700000">
              <a:srgbClr val="00005C"/>
            </a:prstShdw>
          </a:effectLst>
        </p:spPr>
        <p:txBody>
          <a:bodyPr wrap="none" anchor="ctr"/>
          <a:lstStyle/>
          <a:p>
            <a:pPr algn="ctr"/>
            <a:r>
              <a:rPr lang="ja-JP" altLang="en-US" sz="2000" b="1">
                <a:solidFill>
                  <a:schemeClr val="bg1"/>
                </a:solidFill>
                <a:latin typeface="Times New Roman" pitchFamily="18" charset="0"/>
              </a:rPr>
              <a:t>必要性判断（種目の選定）</a:t>
            </a:r>
          </a:p>
        </p:txBody>
      </p:sp>
      <p:sp>
        <p:nvSpPr>
          <p:cNvPr id="15374" name="Rectangle 17"/>
          <p:cNvSpPr>
            <a:spLocks noChangeArrowheads="1"/>
          </p:cNvSpPr>
          <p:nvPr/>
        </p:nvSpPr>
        <p:spPr bwMode="auto">
          <a:xfrm>
            <a:off x="685800" y="2438400"/>
            <a:ext cx="2836863" cy="381000"/>
          </a:xfrm>
          <a:prstGeom prst="rect">
            <a:avLst/>
          </a:prstGeom>
          <a:solidFill>
            <a:srgbClr val="000099"/>
          </a:solidFill>
          <a:ln w="9525">
            <a:noFill/>
            <a:miter lim="800000"/>
            <a:headEnd/>
            <a:tailEnd/>
          </a:ln>
          <a:effectLst>
            <a:prstShdw prst="shdw17" dist="17961" dir="2700000">
              <a:srgbClr val="00005C"/>
            </a:prstShdw>
          </a:effectLst>
        </p:spPr>
        <p:txBody>
          <a:bodyPr wrap="none" anchor="ctr"/>
          <a:lstStyle/>
          <a:p>
            <a:pPr algn="ctr"/>
            <a:r>
              <a:rPr lang="ja-JP" altLang="en-US" sz="2000" b="1">
                <a:solidFill>
                  <a:schemeClr val="bg1"/>
                </a:solidFill>
                <a:latin typeface="Times New Roman" pitchFamily="18" charset="0"/>
              </a:rPr>
              <a:t>品目の選定</a:t>
            </a:r>
          </a:p>
        </p:txBody>
      </p:sp>
      <p:sp>
        <p:nvSpPr>
          <p:cNvPr id="15375" name="Rectangle 18"/>
          <p:cNvSpPr>
            <a:spLocks noChangeArrowheads="1"/>
          </p:cNvSpPr>
          <p:nvPr/>
        </p:nvSpPr>
        <p:spPr bwMode="auto">
          <a:xfrm>
            <a:off x="685800" y="3048000"/>
            <a:ext cx="2836863" cy="381000"/>
          </a:xfrm>
          <a:prstGeom prst="rect">
            <a:avLst/>
          </a:prstGeom>
          <a:solidFill>
            <a:srgbClr val="000099"/>
          </a:solidFill>
          <a:ln w="9525">
            <a:noFill/>
            <a:miter lim="800000"/>
            <a:headEnd/>
            <a:tailEnd/>
          </a:ln>
          <a:effectLst>
            <a:prstShdw prst="shdw17" dist="17961" dir="2700000">
              <a:srgbClr val="00005C"/>
            </a:prstShdw>
          </a:effectLst>
        </p:spPr>
        <p:txBody>
          <a:bodyPr wrap="none" anchor="ctr"/>
          <a:lstStyle/>
          <a:p>
            <a:pPr algn="ctr"/>
            <a:r>
              <a:rPr lang="ja-JP" altLang="en-US" sz="2000" b="1">
                <a:solidFill>
                  <a:schemeClr val="bg1"/>
                </a:solidFill>
                <a:latin typeface="Times New Roman" pitchFamily="18" charset="0"/>
              </a:rPr>
              <a:t>搬入・取付け・調整</a:t>
            </a:r>
          </a:p>
        </p:txBody>
      </p:sp>
      <p:sp>
        <p:nvSpPr>
          <p:cNvPr id="15376" name="Rectangle 19"/>
          <p:cNvSpPr>
            <a:spLocks noChangeArrowheads="1"/>
          </p:cNvSpPr>
          <p:nvPr/>
        </p:nvSpPr>
        <p:spPr bwMode="auto">
          <a:xfrm>
            <a:off x="685800" y="3657600"/>
            <a:ext cx="2836863" cy="381000"/>
          </a:xfrm>
          <a:prstGeom prst="rect">
            <a:avLst/>
          </a:prstGeom>
          <a:solidFill>
            <a:srgbClr val="000099"/>
          </a:solidFill>
          <a:ln w="9525">
            <a:noFill/>
            <a:miter lim="800000"/>
            <a:headEnd/>
            <a:tailEnd/>
          </a:ln>
          <a:effectLst>
            <a:prstShdw prst="shdw17" dist="17961" dir="2700000">
              <a:srgbClr val="00005C"/>
            </a:prstShdw>
          </a:effectLst>
        </p:spPr>
        <p:txBody>
          <a:bodyPr wrap="none" anchor="ctr"/>
          <a:lstStyle/>
          <a:p>
            <a:pPr algn="ctr"/>
            <a:r>
              <a:rPr lang="ja-JP" altLang="en-US" sz="2000" b="1">
                <a:solidFill>
                  <a:schemeClr val="bg1"/>
                </a:solidFill>
                <a:latin typeface="Times New Roman" pitchFamily="18" charset="0"/>
              </a:rPr>
              <a:t>適合性判断</a:t>
            </a:r>
          </a:p>
        </p:txBody>
      </p:sp>
      <p:sp>
        <p:nvSpPr>
          <p:cNvPr id="15377" name="Rectangle 20"/>
          <p:cNvSpPr>
            <a:spLocks noChangeArrowheads="1"/>
          </p:cNvSpPr>
          <p:nvPr/>
        </p:nvSpPr>
        <p:spPr bwMode="auto">
          <a:xfrm>
            <a:off x="685800" y="4267200"/>
            <a:ext cx="2836863" cy="381000"/>
          </a:xfrm>
          <a:prstGeom prst="rect">
            <a:avLst/>
          </a:prstGeom>
          <a:solidFill>
            <a:srgbClr val="000099"/>
          </a:solidFill>
          <a:ln w="9525">
            <a:noFill/>
            <a:miter lim="800000"/>
            <a:headEnd/>
            <a:tailEnd/>
          </a:ln>
          <a:effectLst>
            <a:prstShdw prst="shdw17" dist="17961" dir="2700000">
              <a:srgbClr val="00005C"/>
            </a:prstShdw>
          </a:effectLst>
        </p:spPr>
        <p:txBody>
          <a:bodyPr wrap="none" anchor="ctr"/>
          <a:lstStyle/>
          <a:p>
            <a:pPr algn="ctr"/>
            <a:r>
              <a:rPr lang="ja-JP" altLang="en-US" sz="2000" b="1">
                <a:solidFill>
                  <a:schemeClr val="bg1"/>
                </a:solidFill>
                <a:latin typeface="Times New Roman" pitchFamily="18" charset="0"/>
              </a:rPr>
              <a:t>使い方指導</a:t>
            </a:r>
          </a:p>
        </p:txBody>
      </p:sp>
      <p:sp>
        <p:nvSpPr>
          <p:cNvPr id="15378" name="Rectangle 21"/>
          <p:cNvSpPr>
            <a:spLocks noChangeArrowheads="1"/>
          </p:cNvSpPr>
          <p:nvPr/>
        </p:nvSpPr>
        <p:spPr bwMode="auto">
          <a:xfrm>
            <a:off x="685800" y="4876800"/>
            <a:ext cx="2836863" cy="381000"/>
          </a:xfrm>
          <a:prstGeom prst="rect">
            <a:avLst/>
          </a:prstGeom>
          <a:solidFill>
            <a:srgbClr val="000099"/>
          </a:solidFill>
          <a:ln w="9525">
            <a:noFill/>
            <a:miter lim="800000"/>
            <a:headEnd/>
            <a:tailEnd/>
          </a:ln>
          <a:effectLst>
            <a:prstShdw prst="shdw17" dist="17961" dir="2700000">
              <a:srgbClr val="00005C"/>
            </a:prstShdw>
          </a:effectLst>
        </p:spPr>
        <p:txBody>
          <a:bodyPr wrap="none" anchor="ctr"/>
          <a:lstStyle/>
          <a:p>
            <a:pPr algn="ctr"/>
            <a:r>
              <a:rPr lang="ja-JP" altLang="en-US" sz="2000" b="1">
                <a:solidFill>
                  <a:schemeClr val="bg1"/>
                </a:solidFill>
                <a:latin typeface="Times New Roman" pitchFamily="18" charset="0"/>
              </a:rPr>
              <a:t>モニタリング</a:t>
            </a:r>
          </a:p>
        </p:txBody>
      </p:sp>
      <p:sp>
        <p:nvSpPr>
          <p:cNvPr id="15379" name="Rectangle 22"/>
          <p:cNvSpPr>
            <a:spLocks noChangeArrowheads="1"/>
          </p:cNvSpPr>
          <p:nvPr/>
        </p:nvSpPr>
        <p:spPr bwMode="auto">
          <a:xfrm>
            <a:off x="685800" y="5486400"/>
            <a:ext cx="2836863" cy="381000"/>
          </a:xfrm>
          <a:prstGeom prst="rect">
            <a:avLst/>
          </a:prstGeom>
          <a:solidFill>
            <a:srgbClr val="000099"/>
          </a:solidFill>
          <a:ln w="9525">
            <a:noFill/>
            <a:miter lim="800000"/>
            <a:headEnd/>
            <a:tailEnd/>
          </a:ln>
          <a:effectLst>
            <a:prstShdw prst="shdw17" dist="17961" dir="2700000">
              <a:srgbClr val="00005C"/>
            </a:prstShdw>
          </a:effectLst>
        </p:spPr>
        <p:txBody>
          <a:bodyPr wrap="none" anchor="ctr"/>
          <a:lstStyle/>
          <a:p>
            <a:pPr algn="ctr"/>
            <a:r>
              <a:rPr lang="ja-JP" altLang="en-US" sz="2000" b="1">
                <a:solidFill>
                  <a:schemeClr val="bg1"/>
                </a:solidFill>
                <a:latin typeface="Times New Roman" pitchFamily="18" charset="0"/>
              </a:rPr>
              <a:t>搬出</a:t>
            </a:r>
          </a:p>
        </p:txBody>
      </p:sp>
      <p:sp>
        <p:nvSpPr>
          <p:cNvPr id="15380" name="Rectangle 23"/>
          <p:cNvSpPr>
            <a:spLocks noChangeArrowheads="1"/>
          </p:cNvSpPr>
          <p:nvPr/>
        </p:nvSpPr>
        <p:spPr bwMode="auto">
          <a:xfrm>
            <a:off x="685800" y="6096000"/>
            <a:ext cx="2836863" cy="381000"/>
          </a:xfrm>
          <a:prstGeom prst="rect">
            <a:avLst/>
          </a:prstGeom>
          <a:solidFill>
            <a:srgbClr val="000099"/>
          </a:solidFill>
          <a:ln w="9525">
            <a:noFill/>
            <a:miter lim="800000"/>
            <a:headEnd/>
            <a:tailEnd/>
          </a:ln>
          <a:effectLst>
            <a:prstShdw prst="shdw17" dist="17961" dir="2700000">
              <a:srgbClr val="00005C"/>
            </a:prstShdw>
          </a:effectLst>
        </p:spPr>
        <p:txBody>
          <a:bodyPr wrap="none" anchor="ctr"/>
          <a:lstStyle/>
          <a:p>
            <a:pPr algn="ctr"/>
            <a:r>
              <a:rPr lang="ja-JP" altLang="en-US" sz="2000" b="1">
                <a:solidFill>
                  <a:schemeClr val="bg1"/>
                </a:solidFill>
                <a:latin typeface="Times New Roman" pitchFamily="18" charset="0"/>
              </a:rPr>
              <a:t>点検・修理・消毒</a:t>
            </a:r>
          </a:p>
        </p:txBody>
      </p:sp>
      <p:sp>
        <p:nvSpPr>
          <p:cNvPr id="15381" name="Text Box 24"/>
          <p:cNvSpPr txBox="1">
            <a:spLocks noChangeArrowheads="1"/>
          </p:cNvSpPr>
          <p:nvPr/>
        </p:nvSpPr>
        <p:spPr bwMode="auto">
          <a:xfrm>
            <a:off x="457200" y="457200"/>
            <a:ext cx="3581400" cy="488950"/>
          </a:xfrm>
          <a:prstGeom prst="rect">
            <a:avLst/>
          </a:prstGeom>
          <a:noFill/>
          <a:ln w="9525">
            <a:noFill/>
            <a:miter lim="800000"/>
            <a:headEnd/>
            <a:tailEnd/>
          </a:ln>
        </p:spPr>
        <p:txBody>
          <a:bodyPr>
            <a:spAutoFit/>
          </a:bodyPr>
          <a:lstStyle/>
          <a:p>
            <a:pPr algn="ctr">
              <a:spcBef>
                <a:spcPct val="50000"/>
              </a:spcBef>
            </a:pPr>
            <a:r>
              <a:rPr lang="ja-JP" altLang="en-US" sz="2600" b="1">
                <a:latin typeface="Times New Roman" pitchFamily="18" charset="0"/>
              </a:rPr>
              <a:t>福祉用具導入プロセス</a:t>
            </a:r>
          </a:p>
        </p:txBody>
      </p:sp>
      <p:sp>
        <p:nvSpPr>
          <p:cNvPr id="15382" name="Text Box 25"/>
          <p:cNvSpPr txBox="1">
            <a:spLocks noChangeArrowheads="1"/>
          </p:cNvSpPr>
          <p:nvPr/>
        </p:nvSpPr>
        <p:spPr bwMode="auto">
          <a:xfrm>
            <a:off x="4267200" y="457200"/>
            <a:ext cx="1490663" cy="488950"/>
          </a:xfrm>
          <a:prstGeom prst="rect">
            <a:avLst/>
          </a:prstGeom>
          <a:noFill/>
          <a:ln w="9525">
            <a:noFill/>
            <a:miter lim="800000"/>
            <a:headEnd/>
            <a:tailEnd/>
          </a:ln>
        </p:spPr>
        <p:txBody>
          <a:bodyPr>
            <a:spAutoFit/>
          </a:bodyPr>
          <a:lstStyle/>
          <a:p>
            <a:pPr algn="ctr">
              <a:spcBef>
                <a:spcPct val="50000"/>
              </a:spcBef>
            </a:pPr>
            <a:r>
              <a:rPr lang="ja-JP" altLang="en-US" sz="2600" b="1">
                <a:latin typeface="Times New Roman" pitchFamily="18" charset="0"/>
              </a:rPr>
              <a:t>実 施 者</a:t>
            </a:r>
          </a:p>
        </p:txBody>
      </p:sp>
      <p:sp>
        <p:nvSpPr>
          <p:cNvPr id="290842" name="Text Box 26"/>
          <p:cNvSpPr txBox="1">
            <a:spLocks noChangeArrowheads="1"/>
          </p:cNvSpPr>
          <p:nvPr/>
        </p:nvSpPr>
        <p:spPr bwMode="auto">
          <a:xfrm>
            <a:off x="3792538" y="1219200"/>
            <a:ext cx="2506662" cy="336550"/>
          </a:xfrm>
          <a:prstGeom prst="rect">
            <a:avLst/>
          </a:prstGeom>
          <a:solidFill>
            <a:schemeClr val="folHlink"/>
          </a:solidFill>
          <a:ln w="9525">
            <a:noFill/>
            <a:miter lim="800000"/>
            <a:headEnd/>
            <a:tailEnd/>
          </a:ln>
          <a:effectLst>
            <a:prstShdw prst="shdw17" dist="17961" dir="2700000">
              <a:schemeClr val="folHlink">
                <a:gamma/>
                <a:shade val="60000"/>
                <a:invGamma/>
              </a:schemeClr>
            </a:prstShdw>
          </a:effectLst>
        </p:spPr>
        <p:txBody>
          <a:bodyPr>
            <a:spAutoFit/>
          </a:bodyPr>
          <a:lstStyle/>
          <a:p>
            <a:pPr algn="ctr">
              <a:spcBef>
                <a:spcPct val="50000"/>
              </a:spcBef>
              <a:defRPr/>
            </a:pPr>
            <a:r>
              <a:rPr lang="ja-JP" altLang="en-US" sz="1600" b="1">
                <a:latin typeface="Times New Roman" pitchFamily="18" charset="0"/>
              </a:rPr>
              <a:t>貸与事業所</a:t>
            </a:r>
          </a:p>
        </p:txBody>
      </p:sp>
      <p:sp>
        <p:nvSpPr>
          <p:cNvPr id="290843" name="Text Box 27"/>
          <p:cNvSpPr txBox="1">
            <a:spLocks noChangeArrowheads="1"/>
          </p:cNvSpPr>
          <p:nvPr/>
        </p:nvSpPr>
        <p:spPr bwMode="auto">
          <a:xfrm>
            <a:off x="3792538" y="6126163"/>
            <a:ext cx="2506662" cy="336550"/>
          </a:xfrm>
          <a:prstGeom prst="rect">
            <a:avLst/>
          </a:prstGeom>
          <a:solidFill>
            <a:schemeClr val="folHlink"/>
          </a:solidFill>
          <a:ln w="9525">
            <a:noFill/>
            <a:miter lim="800000"/>
            <a:headEnd/>
            <a:tailEnd/>
          </a:ln>
          <a:effectLst>
            <a:prstShdw prst="shdw17" dist="17961" dir="2700000">
              <a:schemeClr val="folHlink">
                <a:gamma/>
                <a:shade val="60000"/>
                <a:invGamma/>
              </a:schemeClr>
            </a:prstShdw>
          </a:effectLst>
        </p:spPr>
        <p:txBody>
          <a:bodyPr>
            <a:spAutoFit/>
          </a:bodyPr>
          <a:lstStyle/>
          <a:p>
            <a:pPr algn="ctr">
              <a:spcBef>
                <a:spcPct val="50000"/>
              </a:spcBef>
              <a:defRPr/>
            </a:pPr>
            <a:r>
              <a:rPr lang="ja-JP" altLang="en-US" sz="1600" b="1">
                <a:latin typeface="Times New Roman" pitchFamily="18" charset="0"/>
              </a:rPr>
              <a:t>貸与事業所</a:t>
            </a:r>
          </a:p>
        </p:txBody>
      </p:sp>
      <p:sp>
        <p:nvSpPr>
          <p:cNvPr id="290844" name="Text Box 28"/>
          <p:cNvSpPr txBox="1">
            <a:spLocks noChangeArrowheads="1"/>
          </p:cNvSpPr>
          <p:nvPr/>
        </p:nvSpPr>
        <p:spPr bwMode="auto">
          <a:xfrm>
            <a:off x="3792538" y="1828800"/>
            <a:ext cx="2506662" cy="336550"/>
          </a:xfrm>
          <a:prstGeom prst="rect">
            <a:avLst/>
          </a:prstGeom>
          <a:solidFill>
            <a:schemeClr val="hlink"/>
          </a:solidFill>
          <a:ln w="9525">
            <a:noFill/>
            <a:miter lim="800000"/>
            <a:headEnd/>
            <a:tailEnd/>
          </a:ln>
          <a:effectLst>
            <a:prstShdw prst="shdw17" dist="17961" dir="2700000">
              <a:schemeClr val="hlink">
                <a:gamma/>
                <a:shade val="60000"/>
                <a:invGamma/>
              </a:schemeClr>
            </a:prstShdw>
          </a:effectLst>
        </p:spPr>
        <p:txBody>
          <a:bodyPr>
            <a:spAutoFit/>
          </a:bodyPr>
          <a:lstStyle/>
          <a:p>
            <a:pPr algn="ctr">
              <a:spcBef>
                <a:spcPct val="50000"/>
              </a:spcBef>
              <a:defRPr/>
            </a:pPr>
            <a:r>
              <a:rPr lang="ja-JP" altLang="en-US" sz="1600" b="1">
                <a:solidFill>
                  <a:srgbClr val="FF0000"/>
                </a:solidFill>
                <a:latin typeface="Times New Roman" pitchFamily="18" charset="0"/>
              </a:rPr>
              <a:t>介護支援専門員</a:t>
            </a:r>
          </a:p>
        </p:txBody>
      </p:sp>
      <p:sp>
        <p:nvSpPr>
          <p:cNvPr id="290845" name="Text Box 29"/>
          <p:cNvSpPr txBox="1">
            <a:spLocks noChangeArrowheads="1"/>
          </p:cNvSpPr>
          <p:nvPr/>
        </p:nvSpPr>
        <p:spPr bwMode="auto">
          <a:xfrm>
            <a:off x="3792538" y="2314575"/>
            <a:ext cx="2506662" cy="581025"/>
          </a:xfrm>
          <a:prstGeom prst="rect">
            <a:avLst/>
          </a:prstGeom>
          <a:solidFill>
            <a:schemeClr val="hlink"/>
          </a:solidFill>
          <a:ln w="9525">
            <a:noFill/>
            <a:miter lim="800000"/>
            <a:headEnd/>
            <a:tailEnd/>
          </a:ln>
          <a:effectLst>
            <a:prstShdw prst="shdw17" dist="17961" dir="2700000">
              <a:schemeClr val="hlink">
                <a:gamma/>
                <a:shade val="60000"/>
                <a:invGamma/>
              </a:schemeClr>
            </a:prstShdw>
          </a:effectLst>
        </p:spPr>
        <p:txBody>
          <a:bodyPr>
            <a:spAutoFit/>
          </a:bodyPr>
          <a:lstStyle/>
          <a:p>
            <a:pPr algn="ctr">
              <a:spcBef>
                <a:spcPct val="50000"/>
              </a:spcBef>
              <a:defRPr/>
            </a:pPr>
            <a:r>
              <a:rPr lang="ja-JP" altLang="en-US" sz="1600" b="1">
                <a:solidFill>
                  <a:srgbClr val="FF0000"/>
                </a:solidFill>
                <a:latin typeface="Times New Roman" pitchFamily="18" charset="0"/>
              </a:rPr>
              <a:t>　介護支援専門員　　　　　</a:t>
            </a:r>
            <a:r>
              <a:rPr lang="ja-JP" altLang="en-US" sz="1600" b="1">
                <a:latin typeface="Times New Roman" pitchFamily="18" charset="0"/>
              </a:rPr>
              <a:t>福祉用具専門相談員</a:t>
            </a:r>
          </a:p>
        </p:txBody>
      </p:sp>
      <p:sp>
        <p:nvSpPr>
          <p:cNvPr id="290846" name="Text Box 30"/>
          <p:cNvSpPr txBox="1">
            <a:spLocks noChangeArrowheads="1"/>
          </p:cNvSpPr>
          <p:nvPr/>
        </p:nvSpPr>
        <p:spPr bwMode="auto">
          <a:xfrm>
            <a:off x="3792538" y="3048000"/>
            <a:ext cx="2506662" cy="336550"/>
          </a:xfrm>
          <a:prstGeom prst="rect">
            <a:avLst/>
          </a:prstGeom>
          <a:solidFill>
            <a:schemeClr val="hlink"/>
          </a:solidFill>
          <a:ln w="9525">
            <a:noFill/>
            <a:miter lim="800000"/>
            <a:headEnd/>
            <a:tailEnd/>
          </a:ln>
          <a:effectLst>
            <a:prstShdw prst="shdw17" dist="17961" dir="2700000">
              <a:schemeClr val="hlink">
                <a:gamma/>
                <a:shade val="60000"/>
                <a:invGamma/>
              </a:schemeClr>
            </a:prstShdw>
          </a:effectLst>
        </p:spPr>
        <p:txBody>
          <a:bodyPr>
            <a:spAutoFit/>
          </a:bodyPr>
          <a:lstStyle/>
          <a:p>
            <a:pPr algn="ctr">
              <a:spcBef>
                <a:spcPct val="50000"/>
              </a:spcBef>
              <a:defRPr/>
            </a:pPr>
            <a:r>
              <a:rPr lang="ja-JP" altLang="en-US" sz="1600" b="1">
                <a:latin typeface="Times New Roman" pitchFamily="18" charset="0"/>
              </a:rPr>
              <a:t>福祉用具専門相談員等</a:t>
            </a:r>
          </a:p>
        </p:txBody>
      </p:sp>
      <p:sp>
        <p:nvSpPr>
          <p:cNvPr id="290847" name="Text Box 31"/>
          <p:cNvSpPr txBox="1">
            <a:spLocks noChangeArrowheads="1"/>
          </p:cNvSpPr>
          <p:nvPr/>
        </p:nvSpPr>
        <p:spPr bwMode="auto">
          <a:xfrm>
            <a:off x="3792538" y="3657600"/>
            <a:ext cx="2506662" cy="336550"/>
          </a:xfrm>
          <a:prstGeom prst="rect">
            <a:avLst/>
          </a:prstGeom>
          <a:solidFill>
            <a:schemeClr val="hlink"/>
          </a:solidFill>
          <a:ln w="9525">
            <a:noFill/>
            <a:miter lim="800000"/>
            <a:headEnd/>
            <a:tailEnd/>
          </a:ln>
          <a:effectLst>
            <a:prstShdw prst="shdw17" dist="17961" dir="2700000">
              <a:schemeClr val="hlink">
                <a:gamma/>
                <a:shade val="60000"/>
                <a:invGamma/>
              </a:schemeClr>
            </a:prstShdw>
          </a:effectLst>
        </p:spPr>
        <p:txBody>
          <a:bodyPr>
            <a:spAutoFit/>
          </a:bodyPr>
          <a:lstStyle/>
          <a:p>
            <a:pPr algn="ctr">
              <a:spcBef>
                <a:spcPct val="50000"/>
              </a:spcBef>
              <a:defRPr/>
            </a:pPr>
            <a:r>
              <a:rPr lang="ja-JP" altLang="en-US" sz="1600" b="1">
                <a:latin typeface="Times New Roman" pitchFamily="18" charset="0"/>
              </a:rPr>
              <a:t>福祉用具専門相談員</a:t>
            </a:r>
          </a:p>
        </p:txBody>
      </p:sp>
      <p:sp>
        <p:nvSpPr>
          <p:cNvPr id="290848" name="Text Box 32"/>
          <p:cNvSpPr txBox="1">
            <a:spLocks noChangeArrowheads="1"/>
          </p:cNvSpPr>
          <p:nvPr/>
        </p:nvSpPr>
        <p:spPr bwMode="auto">
          <a:xfrm>
            <a:off x="3792538" y="4297363"/>
            <a:ext cx="2506662" cy="336550"/>
          </a:xfrm>
          <a:prstGeom prst="rect">
            <a:avLst/>
          </a:prstGeom>
          <a:solidFill>
            <a:schemeClr val="hlink"/>
          </a:solidFill>
          <a:ln w="9525">
            <a:noFill/>
            <a:miter lim="800000"/>
            <a:headEnd/>
            <a:tailEnd/>
          </a:ln>
          <a:effectLst>
            <a:prstShdw prst="shdw17" dist="17961" dir="2700000">
              <a:schemeClr val="hlink">
                <a:gamma/>
                <a:shade val="60000"/>
                <a:invGamma/>
              </a:schemeClr>
            </a:prstShdw>
          </a:effectLst>
        </p:spPr>
        <p:txBody>
          <a:bodyPr>
            <a:spAutoFit/>
          </a:bodyPr>
          <a:lstStyle/>
          <a:p>
            <a:pPr algn="ctr">
              <a:spcBef>
                <a:spcPct val="50000"/>
              </a:spcBef>
              <a:defRPr/>
            </a:pPr>
            <a:r>
              <a:rPr lang="ja-JP" altLang="en-US" sz="1600" b="1">
                <a:latin typeface="Times New Roman" pitchFamily="18" charset="0"/>
              </a:rPr>
              <a:t>福祉用具専門相談員</a:t>
            </a:r>
          </a:p>
        </p:txBody>
      </p:sp>
      <p:sp>
        <p:nvSpPr>
          <p:cNvPr id="290849" name="Text Box 33"/>
          <p:cNvSpPr txBox="1">
            <a:spLocks noChangeArrowheads="1"/>
          </p:cNvSpPr>
          <p:nvPr/>
        </p:nvSpPr>
        <p:spPr bwMode="auto">
          <a:xfrm>
            <a:off x="3792538" y="4800600"/>
            <a:ext cx="2506662" cy="581025"/>
          </a:xfrm>
          <a:prstGeom prst="rect">
            <a:avLst/>
          </a:prstGeom>
          <a:solidFill>
            <a:schemeClr val="hlink"/>
          </a:solidFill>
          <a:ln w="9525">
            <a:noFill/>
            <a:miter lim="800000"/>
            <a:headEnd/>
            <a:tailEnd/>
          </a:ln>
          <a:effectLst>
            <a:prstShdw prst="shdw17" dist="17961" dir="2700000">
              <a:schemeClr val="hlink">
                <a:gamma/>
                <a:shade val="60000"/>
                <a:invGamma/>
              </a:schemeClr>
            </a:prstShdw>
          </a:effectLst>
        </p:spPr>
        <p:txBody>
          <a:bodyPr>
            <a:spAutoFit/>
          </a:bodyPr>
          <a:lstStyle/>
          <a:p>
            <a:pPr algn="ctr">
              <a:spcBef>
                <a:spcPct val="50000"/>
              </a:spcBef>
              <a:defRPr/>
            </a:pPr>
            <a:r>
              <a:rPr lang="ja-JP" altLang="en-US" sz="1600" b="1">
                <a:latin typeface="Times New Roman" pitchFamily="18" charset="0"/>
              </a:rPr>
              <a:t>福祉用具専門相談員　　　</a:t>
            </a:r>
            <a:r>
              <a:rPr lang="ja-JP" altLang="en-US" sz="1600" b="1">
                <a:solidFill>
                  <a:srgbClr val="FF0000"/>
                </a:solidFill>
                <a:latin typeface="Times New Roman" pitchFamily="18" charset="0"/>
              </a:rPr>
              <a:t>介護支援専門員</a:t>
            </a:r>
          </a:p>
        </p:txBody>
      </p:sp>
      <p:sp>
        <p:nvSpPr>
          <p:cNvPr id="290850" name="Text Box 34"/>
          <p:cNvSpPr txBox="1">
            <a:spLocks noChangeArrowheads="1"/>
          </p:cNvSpPr>
          <p:nvPr/>
        </p:nvSpPr>
        <p:spPr bwMode="auto">
          <a:xfrm>
            <a:off x="3792538" y="5530850"/>
            <a:ext cx="2506662" cy="336550"/>
          </a:xfrm>
          <a:prstGeom prst="rect">
            <a:avLst/>
          </a:prstGeom>
          <a:solidFill>
            <a:schemeClr val="hlink"/>
          </a:solidFill>
          <a:ln w="9525">
            <a:noFill/>
            <a:miter lim="800000"/>
            <a:headEnd/>
            <a:tailEnd/>
          </a:ln>
          <a:effectLst>
            <a:prstShdw prst="shdw17" dist="17961" dir="2700000">
              <a:schemeClr val="hlink">
                <a:gamma/>
                <a:shade val="60000"/>
                <a:invGamma/>
              </a:schemeClr>
            </a:prstShdw>
          </a:effectLst>
        </p:spPr>
        <p:txBody>
          <a:bodyPr>
            <a:spAutoFit/>
          </a:bodyPr>
          <a:lstStyle/>
          <a:p>
            <a:pPr algn="ctr">
              <a:spcBef>
                <a:spcPct val="50000"/>
              </a:spcBef>
              <a:defRPr/>
            </a:pPr>
            <a:r>
              <a:rPr lang="ja-JP" altLang="en-US" sz="1600" b="1">
                <a:latin typeface="Times New Roman" pitchFamily="18" charset="0"/>
              </a:rPr>
              <a:t>福祉用具専門相談員等</a:t>
            </a:r>
          </a:p>
        </p:txBody>
      </p:sp>
      <p:sp>
        <p:nvSpPr>
          <p:cNvPr id="15392" name="Text Box 35"/>
          <p:cNvSpPr txBox="1">
            <a:spLocks noChangeArrowheads="1"/>
          </p:cNvSpPr>
          <p:nvPr/>
        </p:nvSpPr>
        <p:spPr bwMode="auto">
          <a:xfrm>
            <a:off x="-76200" y="2857500"/>
            <a:ext cx="549275" cy="1143000"/>
          </a:xfrm>
          <a:prstGeom prst="rect">
            <a:avLst/>
          </a:prstGeom>
          <a:solidFill>
            <a:schemeClr val="bg1"/>
          </a:solidFill>
          <a:ln w="9525">
            <a:noFill/>
            <a:miter lim="800000"/>
            <a:headEnd/>
            <a:tailEnd/>
          </a:ln>
        </p:spPr>
        <p:txBody>
          <a:bodyPr vert="eaVert">
            <a:spAutoFit/>
          </a:bodyPr>
          <a:lstStyle/>
          <a:p>
            <a:pPr algn="ctr">
              <a:spcBef>
                <a:spcPct val="50000"/>
              </a:spcBef>
            </a:pPr>
            <a:r>
              <a:rPr lang="ja-JP" altLang="en-US" sz="2400" b="1">
                <a:latin typeface="Times New Roman" pitchFamily="18" charset="0"/>
              </a:rPr>
              <a:t>再評価</a:t>
            </a:r>
          </a:p>
        </p:txBody>
      </p:sp>
      <p:sp>
        <p:nvSpPr>
          <p:cNvPr id="290852" name="Rectangle 36"/>
          <p:cNvSpPr>
            <a:spLocks noChangeArrowheads="1"/>
          </p:cNvSpPr>
          <p:nvPr/>
        </p:nvSpPr>
        <p:spPr bwMode="auto">
          <a:xfrm>
            <a:off x="6570663" y="1752600"/>
            <a:ext cx="2370137" cy="1143000"/>
          </a:xfrm>
          <a:prstGeom prst="rect">
            <a:avLst/>
          </a:prstGeom>
          <a:noFill/>
          <a:ln w="9525">
            <a:solidFill>
              <a:schemeClr val="accent2"/>
            </a:solidFill>
            <a:miter lim="800000"/>
            <a:headEnd/>
            <a:tailEnd/>
          </a:ln>
          <a:effectLst>
            <a:prstShdw prst="shdw17" dist="17961" dir="2700000">
              <a:schemeClr val="accent2">
                <a:gamma/>
                <a:shade val="60000"/>
                <a:invGamma/>
              </a:schemeClr>
            </a:prstShdw>
          </a:effectLst>
        </p:spPr>
        <p:txBody>
          <a:bodyPr wrap="none" anchor="ctr"/>
          <a:lstStyle/>
          <a:p>
            <a:pPr algn="ctr">
              <a:lnSpc>
                <a:spcPct val="120000"/>
              </a:lnSpc>
              <a:defRPr/>
            </a:pPr>
            <a:r>
              <a:rPr lang="ja-JP" altLang="en-US" sz="1600" b="1">
                <a:latin typeface="Times New Roman" pitchFamily="18" charset="0"/>
              </a:rPr>
              <a:t>解決すべき課題の抽出</a:t>
            </a:r>
          </a:p>
          <a:p>
            <a:pPr algn="ctr">
              <a:lnSpc>
                <a:spcPct val="120000"/>
              </a:lnSpc>
              <a:defRPr/>
            </a:pPr>
            <a:r>
              <a:rPr lang="ja-JP" altLang="en-US" sz="1600" b="1">
                <a:latin typeface="Times New Roman" pitchFamily="18" charset="0"/>
              </a:rPr>
              <a:t>福祉用具の種目情報</a:t>
            </a:r>
          </a:p>
          <a:p>
            <a:pPr algn="ctr">
              <a:lnSpc>
                <a:spcPct val="120000"/>
              </a:lnSpc>
              <a:defRPr/>
            </a:pPr>
            <a:r>
              <a:rPr lang="ja-JP" altLang="en-US" sz="1600" b="1">
                <a:latin typeface="Times New Roman" pitchFamily="18" charset="0"/>
              </a:rPr>
              <a:t>福祉用具の機能情報</a:t>
            </a:r>
          </a:p>
        </p:txBody>
      </p:sp>
      <p:sp>
        <p:nvSpPr>
          <p:cNvPr id="15394" name="Text Box 37"/>
          <p:cNvSpPr txBox="1">
            <a:spLocks noChangeArrowheads="1"/>
          </p:cNvSpPr>
          <p:nvPr/>
        </p:nvSpPr>
        <p:spPr bwMode="auto">
          <a:xfrm>
            <a:off x="7043738" y="457200"/>
            <a:ext cx="1490662" cy="488950"/>
          </a:xfrm>
          <a:prstGeom prst="rect">
            <a:avLst/>
          </a:prstGeom>
          <a:noFill/>
          <a:ln w="9525">
            <a:noFill/>
            <a:miter lim="800000"/>
            <a:headEnd/>
            <a:tailEnd/>
          </a:ln>
        </p:spPr>
        <p:txBody>
          <a:bodyPr>
            <a:spAutoFit/>
          </a:bodyPr>
          <a:lstStyle/>
          <a:p>
            <a:pPr algn="ctr">
              <a:spcBef>
                <a:spcPct val="50000"/>
              </a:spcBef>
            </a:pPr>
            <a:r>
              <a:rPr lang="ja-JP" altLang="en-US" sz="2600" b="1">
                <a:latin typeface="Times New Roman" pitchFamily="18" charset="0"/>
              </a:rPr>
              <a:t>課　題</a:t>
            </a:r>
          </a:p>
        </p:txBody>
      </p:sp>
      <p:sp>
        <p:nvSpPr>
          <p:cNvPr id="290854" name="Rectangle 38"/>
          <p:cNvSpPr>
            <a:spLocks noChangeArrowheads="1"/>
          </p:cNvSpPr>
          <p:nvPr/>
        </p:nvSpPr>
        <p:spPr bwMode="auto">
          <a:xfrm>
            <a:off x="6570663" y="3124200"/>
            <a:ext cx="2370137" cy="914400"/>
          </a:xfrm>
          <a:prstGeom prst="rect">
            <a:avLst/>
          </a:prstGeom>
          <a:noFill/>
          <a:ln w="9525">
            <a:solidFill>
              <a:schemeClr val="accent2"/>
            </a:solidFill>
            <a:miter lim="800000"/>
            <a:headEnd/>
            <a:tailEnd/>
          </a:ln>
          <a:effectLst>
            <a:prstShdw prst="shdw17" dist="17961" dir="2700000">
              <a:schemeClr val="accent2">
                <a:gamma/>
                <a:shade val="60000"/>
                <a:invGamma/>
              </a:schemeClr>
            </a:prstShdw>
          </a:effectLst>
        </p:spPr>
        <p:txBody>
          <a:bodyPr wrap="none" anchor="ctr"/>
          <a:lstStyle/>
          <a:p>
            <a:pPr algn="ctr">
              <a:defRPr/>
            </a:pPr>
            <a:r>
              <a:rPr lang="ja-JP" altLang="en-US" sz="1600" b="1">
                <a:latin typeface="Times New Roman" pitchFamily="18" charset="0"/>
              </a:rPr>
              <a:t>福祉用具の適合技術</a:t>
            </a:r>
          </a:p>
        </p:txBody>
      </p:sp>
      <p:sp>
        <p:nvSpPr>
          <p:cNvPr id="290855" name="Rectangle 39"/>
          <p:cNvSpPr>
            <a:spLocks noChangeArrowheads="1"/>
          </p:cNvSpPr>
          <p:nvPr/>
        </p:nvSpPr>
        <p:spPr bwMode="auto">
          <a:xfrm>
            <a:off x="6570663" y="4191000"/>
            <a:ext cx="2370137" cy="533400"/>
          </a:xfrm>
          <a:prstGeom prst="rect">
            <a:avLst/>
          </a:prstGeom>
          <a:noFill/>
          <a:ln w="9525">
            <a:solidFill>
              <a:schemeClr val="accent2"/>
            </a:solidFill>
            <a:miter lim="800000"/>
            <a:headEnd/>
            <a:tailEnd/>
          </a:ln>
          <a:effectLst>
            <a:prstShdw prst="shdw17" dist="17961" dir="2700000">
              <a:schemeClr val="accent2">
                <a:gamma/>
                <a:shade val="60000"/>
                <a:invGamma/>
              </a:schemeClr>
            </a:prstShdw>
          </a:effectLst>
        </p:spPr>
        <p:txBody>
          <a:bodyPr wrap="none" anchor="ctr"/>
          <a:lstStyle/>
          <a:p>
            <a:pPr algn="ctr">
              <a:defRPr/>
            </a:pPr>
            <a:r>
              <a:rPr lang="ja-JP" altLang="en-US" sz="1600" b="1">
                <a:latin typeface="Times New Roman" pitchFamily="18" charset="0"/>
              </a:rPr>
              <a:t>生活動作指導・訓練</a:t>
            </a:r>
          </a:p>
        </p:txBody>
      </p:sp>
      <p:sp>
        <p:nvSpPr>
          <p:cNvPr id="290856" name="Rectangle 40"/>
          <p:cNvSpPr>
            <a:spLocks noChangeArrowheads="1"/>
          </p:cNvSpPr>
          <p:nvPr/>
        </p:nvSpPr>
        <p:spPr bwMode="auto">
          <a:xfrm>
            <a:off x="6570663" y="4876800"/>
            <a:ext cx="2370137" cy="533400"/>
          </a:xfrm>
          <a:prstGeom prst="rect">
            <a:avLst/>
          </a:prstGeom>
          <a:noFill/>
          <a:ln w="9525">
            <a:solidFill>
              <a:schemeClr val="accent2"/>
            </a:solidFill>
            <a:miter lim="800000"/>
            <a:headEnd/>
            <a:tailEnd/>
          </a:ln>
          <a:effectLst>
            <a:prstShdw prst="shdw17" dist="17961" dir="2700000">
              <a:schemeClr val="accent2">
                <a:gamma/>
                <a:shade val="60000"/>
                <a:invGamma/>
              </a:schemeClr>
            </a:prstShdw>
          </a:effectLst>
        </p:spPr>
        <p:txBody>
          <a:bodyPr wrap="none" anchor="ctr"/>
          <a:lstStyle/>
          <a:p>
            <a:pPr algn="ctr">
              <a:defRPr/>
            </a:pPr>
            <a:r>
              <a:rPr lang="ja-JP" altLang="en-US" sz="1600" b="1">
                <a:latin typeface="Times New Roman" pitchFamily="18" charset="0"/>
              </a:rPr>
              <a:t>他機関・他職種との連携</a:t>
            </a:r>
          </a:p>
        </p:txBody>
      </p:sp>
      <p:sp>
        <p:nvSpPr>
          <p:cNvPr id="15398" name="Line 41"/>
          <p:cNvSpPr>
            <a:spLocks noChangeShapeType="1"/>
          </p:cNvSpPr>
          <p:nvPr/>
        </p:nvSpPr>
        <p:spPr bwMode="auto">
          <a:xfrm>
            <a:off x="6299200" y="1981200"/>
            <a:ext cx="271463" cy="0"/>
          </a:xfrm>
          <a:prstGeom prst="line">
            <a:avLst/>
          </a:prstGeom>
          <a:noFill/>
          <a:ln w="19050">
            <a:solidFill>
              <a:schemeClr val="tx1"/>
            </a:solidFill>
            <a:round/>
            <a:headEnd/>
            <a:tailEnd/>
          </a:ln>
        </p:spPr>
        <p:txBody>
          <a:bodyPr wrap="none"/>
          <a:lstStyle/>
          <a:p>
            <a:endParaRPr lang="de-DE"/>
          </a:p>
        </p:txBody>
      </p:sp>
      <p:sp>
        <p:nvSpPr>
          <p:cNvPr id="15399" name="Line 42"/>
          <p:cNvSpPr>
            <a:spLocks noChangeShapeType="1"/>
          </p:cNvSpPr>
          <p:nvPr/>
        </p:nvSpPr>
        <p:spPr bwMode="auto">
          <a:xfrm>
            <a:off x="6299200" y="2667000"/>
            <a:ext cx="271463" cy="0"/>
          </a:xfrm>
          <a:prstGeom prst="line">
            <a:avLst/>
          </a:prstGeom>
          <a:noFill/>
          <a:ln w="19050">
            <a:solidFill>
              <a:schemeClr val="tx1"/>
            </a:solidFill>
            <a:round/>
            <a:headEnd/>
            <a:tailEnd/>
          </a:ln>
        </p:spPr>
        <p:txBody>
          <a:bodyPr wrap="none"/>
          <a:lstStyle/>
          <a:p>
            <a:endParaRPr lang="de-DE"/>
          </a:p>
        </p:txBody>
      </p:sp>
      <p:sp>
        <p:nvSpPr>
          <p:cNvPr id="15400" name="Line 43"/>
          <p:cNvSpPr>
            <a:spLocks noChangeShapeType="1"/>
          </p:cNvSpPr>
          <p:nvPr/>
        </p:nvSpPr>
        <p:spPr bwMode="auto">
          <a:xfrm>
            <a:off x="6299200" y="3810000"/>
            <a:ext cx="271463" cy="0"/>
          </a:xfrm>
          <a:prstGeom prst="line">
            <a:avLst/>
          </a:prstGeom>
          <a:noFill/>
          <a:ln w="19050">
            <a:solidFill>
              <a:schemeClr val="tx1"/>
            </a:solidFill>
            <a:round/>
            <a:headEnd/>
            <a:tailEnd/>
          </a:ln>
        </p:spPr>
        <p:txBody>
          <a:bodyPr wrap="none"/>
          <a:lstStyle/>
          <a:p>
            <a:endParaRPr lang="de-DE"/>
          </a:p>
        </p:txBody>
      </p:sp>
      <p:sp>
        <p:nvSpPr>
          <p:cNvPr id="15401" name="Line 44"/>
          <p:cNvSpPr>
            <a:spLocks noChangeShapeType="1"/>
          </p:cNvSpPr>
          <p:nvPr/>
        </p:nvSpPr>
        <p:spPr bwMode="auto">
          <a:xfrm>
            <a:off x="6299200" y="3276600"/>
            <a:ext cx="271463" cy="0"/>
          </a:xfrm>
          <a:prstGeom prst="line">
            <a:avLst/>
          </a:prstGeom>
          <a:noFill/>
          <a:ln w="19050">
            <a:solidFill>
              <a:schemeClr val="tx1"/>
            </a:solidFill>
            <a:round/>
            <a:headEnd/>
            <a:tailEnd/>
          </a:ln>
        </p:spPr>
        <p:txBody>
          <a:bodyPr wrap="none"/>
          <a:lstStyle/>
          <a:p>
            <a:endParaRPr lang="de-DE"/>
          </a:p>
        </p:txBody>
      </p:sp>
      <p:sp>
        <p:nvSpPr>
          <p:cNvPr id="15402" name="Line 45"/>
          <p:cNvSpPr>
            <a:spLocks noChangeShapeType="1"/>
          </p:cNvSpPr>
          <p:nvPr/>
        </p:nvSpPr>
        <p:spPr bwMode="auto">
          <a:xfrm>
            <a:off x="6299200" y="4495800"/>
            <a:ext cx="271463" cy="0"/>
          </a:xfrm>
          <a:prstGeom prst="line">
            <a:avLst/>
          </a:prstGeom>
          <a:noFill/>
          <a:ln w="19050">
            <a:solidFill>
              <a:schemeClr val="tx1"/>
            </a:solidFill>
            <a:round/>
            <a:headEnd/>
            <a:tailEnd/>
          </a:ln>
        </p:spPr>
        <p:txBody>
          <a:bodyPr wrap="none"/>
          <a:lstStyle/>
          <a:p>
            <a:endParaRPr lang="de-DE"/>
          </a:p>
        </p:txBody>
      </p:sp>
      <p:sp>
        <p:nvSpPr>
          <p:cNvPr id="15403" name="Line 46"/>
          <p:cNvSpPr>
            <a:spLocks noChangeShapeType="1"/>
          </p:cNvSpPr>
          <p:nvPr/>
        </p:nvSpPr>
        <p:spPr bwMode="auto">
          <a:xfrm>
            <a:off x="6299200" y="5029200"/>
            <a:ext cx="271463" cy="0"/>
          </a:xfrm>
          <a:prstGeom prst="line">
            <a:avLst/>
          </a:prstGeom>
          <a:noFill/>
          <a:ln w="19050">
            <a:solidFill>
              <a:schemeClr val="tx1"/>
            </a:solidFill>
            <a:round/>
            <a:headEnd/>
            <a:tailEnd/>
          </a:ln>
        </p:spPr>
        <p:txBody>
          <a:bodyPr wrap="none"/>
          <a:lstStyle/>
          <a:p>
            <a:endParaRPr lang="de-DE"/>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457200" y="1295400"/>
            <a:ext cx="4419600" cy="3657600"/>
            <a:chOff x="384" y="816"/>
            <a:chExt cx="2640" cy="2208"/>
          </a:xfrm>
        </p:grpSpPr>
        <p:sp>
          <p:nvSpPr>
            <p:cNvPr id="16417" name="Rectangle 3"/>
            <p:cNvSpPr>
              <a:spLocks noChangeArrowheads="1"/>
            </p:cNvSpPr>
            <p:nvPr/>
          </p:nvSpPr>
          <p:spPr bwMode="auto">
            <a:xfrm>
              <a:off x="384" y="816"/>
              <a:ext cx="2640" cy="2208"/>
            </a:xfrm>
            <a:prstGeom prst="rect">
              <a:avLst/>
            </a:prstGeom>
            <a:solidFill>
              <a:srgbClr val="6464D8"/>
            </a:solidFill>
            <a:ln w="9525">
              <a:noFill/>
              <a:miter lim="800000"/>
              <a:headEnd/>
              <a:tailEnd/>
            </a:ln>
            <a:effectLst>
              <a:prstShdw prst="shdw17" dist="17961" dir="2700000">
                <a:srgbClr val="3C3C82"/>
              </a:prstShdw>
            </a:effectLst>
          </p:spPr>
          <p:txBody>
            <a:bodyPr wrap="none" anchor="ctr"/>
            <a:lstStyle/>
            <a:p>
              <a:endParaRPr lang="ja-JP" altLang="en-US"/>
            </a:p>
          </p:txBody>
        </p:sp>
        <p:sp>
          <p:nvSpPr>
            <p:cNvPr id="16418" name="Text Box 4"/>
            <p:cNvSpPr txBox="1">
              <a:spLocks noChangeArrowheads="1"/>
            </p:cNvSpPr>
            <p:nvPr/>
          </p:nvSpPr>
          <p:spPr bwMode="auto">
            <a:xfrm>
              <a:off x="1248" y="816"/>
              <a:ext cx="960" cy="276"/>
            </a:xfrm>
            <a:prstGeom prst="rect">
              <a:avLst/>
            </a:prstGeom>
            <a:noFill/>
            <a:ln w="9525">
              <a:noFill/>
              <a:miter lim="800000"/>
              <a:headEnd/>
              <a:tailEnd/>
            </a:ln>
          </p:spPr>
          <p:txBody>
            <a:bodyPr>
              <a:spAutoFit/>
            </a:bodyPr>
            <a:lstStyle/>
            <a:p>
              <a:pPr algn="ctr">
                <a:spcBef>
                  <a:spcPct val="50000"/>
                </a:spcBef>
              </a:pPr>
              <a:r>
                <a:rPr lang="ja-JP" altLang="en-US" sz="2400" b="1">
                  <a:latin typeface="Times New Roman" pitchFamily="18" charset="0"/>
                </a:rPr>
                <a:t>適　合</a:t>
              </a:r>
            </a:p>
          </p:txBody>
        </p:sp>
      </p:grpSp>
      <p:grpSp>
        <p:nvGrpSpPr>
          <p:cNvPr id="3" name="Group 5"/>
          <p:cNvGrpSpPr>
            <a:grpSpLocks/>
          </p:cNvGrpSpPr>
          <p:nvPr/>
        </p:nvGrpSpPr>
        <p:grpSpPr bwMode="auto">
          <a:xfrm>
            <a:off x="1066800" y="3886200"/>
            <a:ext cx="7162800" cy="2743200"/>
            <a:chOff x="756" y="2448"/>
            <a:chExt cx="5076" cy="1728"/>
          </a:xfrm>
        </p:grpSpPr>
        <p:sp>
          <p:nvSpPr>
            <p:cNvPr id="164870" name="AutoShape 6"/>
            <p:cNvSpPr>
              <a:spLocks noChangeArrowheads="1"/>
            </p:cNvSpPr>
            <p:nvPr/>
          </p:nvSpPr>
          <p:spPr bwMode="auto">
            <a:xfrm>
              <a:off x="756" y="3504"/>
              <a:ext cx="5076" cy="672"/>
            </a:xfrm>
            <a:prstGeom prst="roundRect">
              <a:avLst>
                <a:gd name="adj" fmla="val 16667"/>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9525">
              <a:noFill/>
              <a:round/>
              <a:headEnd/>
              <a:tailEnd/>
            </a:ln>
            <a:effectLst>
              <a:prstShdw prst="shdw17" dist="17961" dir="2700000">
                <a:schemeClr val="hlink">
                  <a:gamma/>
                  <a:shade val="60000"/>
                  <a:invGamma/>
                </a:schemeClr>
              </a:prstShdw>
            </a:effectLst>
          </p:spPr>
          <p:txBody>
            <a:bodyPr wrap="none" anchor="ctr"/>
            <a:lstStyle/>
            <a:p>
              <a:pPr algn="ctr">
                <a:lnSpc>
                  <a:spcPct val="110000"/>
                </a:lnSpc>
                <a:defRPr/>
              </a:pPr>
              <a:r>
                <a:rPr lang="ja-JP" altLang="en-US" sz="2400" b="1">
                  <a:latin typeface="Times New Roman" pitchFamily="18" charset="0"/>
                </a:rPr>
                <a:t>自立支援・介護負担の軽減</a:t>
              </a:r>
            </a:p>
            <a:p>
              <a:pPr algn="ctr">
                <a:lnSpc>
                  <a:spcPct val="110000"/>
                </a:lnSpc>
                <a:defRPr/>
              </a:pPr>
              <a:r>
                <a:rPr lang="en-US" altLang="ja-JP" sz="2400" b="1">
                  <a:latin typeface="Times New Roman" pitchFamily="18" charset="0"/>
                </a:rPr>
                <a:t>【</a:t>
              </a:r>
              <a:r>
                <a:rPr lang="ja-JP" altLang="en-US" sz="2400" b="1">
                  <a:latin typeface="Times New Roman" pitchFamily="18" charset="0"/>
                </a:rPr>
                <a:t>生活の継続性</a:t>
              </a:r>
              <a:r>
                <a:rPr lang="en-US" altLang="ja-JP" sz="2400" b="1">
                  <a:latin typeface="Times New Roman" pitchFamily="18" charset="0"/>
                </a:rPr>
                <a:t>】</a:t>
              </a:r>
            </a:p>
          </p:txBody>
        </p:sp>
        <p:grpSp>
          <p:nvGrpSpPr>
            <p:cNvPr id="16412" name="Group 7"/>
            <p:cNvGrpSpPr>
              <a:grpSpLocks/>
            </p:cNvGrpSpPr>
            <p:nvPr/>
          </p:nvGrpSpPr>
          <p:grpSpPr bwMode="auto">
            <a:xfrm>
              <a:off x="1890" y="2448"/>
              <a:ext cx="2970" cy="1056"/>
              <a:chOff x="1728" y="2448"/>
              <a:chExt cx="2784" cy="1056"/>
            </a:xfrm>
          </p:grpSpPr>
          <p:sp>
            <p:nvSpPr>
              <p:cNvPr id="16413" name="AutoShape 8"/>
              <p:cNvSpPr>
                <a:spLocks noChangeArrowheads="1"/>
              </p:cNvSpPr>
              <p:nvPr/>
            </p:nvSpPr>
            <p:spPr bwMode="auto">
              <a:xfrm>
                <a:off x="2928" y="3216"/>
                <a:ext cx="384" cy="288"/>
              </a:xfrm>
              <a:prstGeom prst="downArrow">
                <a:avLst>
                  <a:gd name="adj1" fmla="val 50000"/>
                  <a:gd name="adj2" fmla="val 25000"/>
                </a:avLst>
              </a:prstGeom>
              <a:solidFill>
                <a:schemeClr val="accent1"/>
              </a:solidFill>
              <a:ln w="9525">
                <a:noFill/>
                <a:miter lim="800000"/>
                <a:headEnd/>
                <a:tailEnd/>
              </a:ln>
            </p:spPr>
            <p:txBody>
              <a:bodyPr vert="eaVert" wrap="none" anchor="ctr"/>
              <a:lstStyle/>
              <a:p>
                <a:endParaRPr lang="ja-JP" altLang="en-US"/>
              </a:p>
            </p:txBody>
          </p:sp>
          <p:sp>
            <p:nvSpPr>
              <p:cNvPr id="16414" name="Rectangle 9"/>
              <p:cNvSpPr>
                <a:spLocks noChangeArrowheads="1"/>
              </p:cNvSpPr>
              <p:nvPr/>
            </p:nvSpPr>
            <p:spPr bwMode="auto">
              <a:xfrm>
                <a:off x="1728" y="3168"/>
                <a:ext cx="2784" cy="96"/>
              </a:xfrm>
              <a:prstGeom prst="rect">
                <a:avLst/>
              </a:prstGeom>
              <a:solidFill>
                <a:schemeClr val="accent1"/>
              </a:solidFill>
              <a:ln w="9525">
                <a:noFill/>
                <a:miter lim="800000"/>
                <a:headEnd/>
                <a:tailEnd/>
              </a:ln>
            </p:spPr>
            <p:txBody>
              <a:bodyPr wrap="none" anchor="ctr"/>
              <a:lstStyle/>
              <a:p>
                <a:endParaRPr lang="ja-JP" altLang="en-US"/>
              </a:p>
            </p:txBody>
          </p:sp>
          <p:sp>
            <p:nvSpPr>
              <p:cNvPr id="16415" name="Rectangle 10"/>
              <p:cNvSpPr>
                <a:spLocks noChangeArrowheads="1"/>
              </p:cNvSpPr>
              <p:nvPr/>
            </p:nvSpPr>
            <p:spPr bwMode="auto">
              <a:xfrm>
                <a:off x="1728" y="2448"/>
                <a:ext cx="96" cy="816"/>
              </a:xfrm>
              <a:prstGeom prst="rect">
                <a:avLst/>
              </a:prstGeom>
              <a:solidFill>
                <a:schemeClr val="accent1"/>
              </a:solidFill>
              <a:ln w="9525">
                <a:noFill/>
                <a:miter lim="800000"/>
                <a:headEnd/>
                <a:tailEnd/>
              </a:ln>
            </p:spPr>
            <p:txBody>
              <a:bodyPr wrap="none" anchor="ctr"/>
              <a:lstStyle/>
              <a:p>
                <a:endParaRPr lang="ja-JP" altLang="en-US"/>
              </a:p>
            </p:txBody>
          </p:sp>
          <p:sp>
            <p:nvSpPr>
              <p:cNvPr id="16416" name="Rectangle 11"/>
              <p:cNvSpPr>
                <a:spLocks noChangeArrowheads="1"/>
              </p:cNvSpPr>
              <p:nvPr/>
            </p:nvSpPr>
            <p:spPr bwMode="auto">
              <a:xfrm>
                <a:off x="4416" y="2832"/>
                <a:ext cx="96" cy="432"/>
              </a:xfrm>
              <a:prstGeom prst="rect">
                <a:avLst/>
              </a:prstGeom>
              <a:solidFill>
                <a:schemeClr val="accent1"/>
              </a:solidFill>
              <a:ln w="9525">
                <a:noFill/>
                <a:miter lim="800000"/>
                <a:headEnd/>
                <a:tailEnd/>
              </a:ln>
            </p:spPr>
            <p:txBody>
              <a:bodyPr wrap="none" anchor="ctr"/>
              <a:lstStyle/>
              <a:p>
                <a:endParaRPr lang="ja-JP" altLang="en-US"/>
              </a:p>
            </p:txBody>
          </p:sp>
        </p:grpSp>
      </p:grpSp>
      <p:sp>
        <p:nvSpPr>
          <p:cNvPr id="16388" name="Text Box 12"/>
          <p:cNvSpPr txBox="1">
            <a:spLocks noChangeArrowheads="1"/>
          </p:cNvSpPr>
          <p:nvPr/>
        </p:nvSpPr>
        <p:spPr bwMode="auto">
          <a:xfrm>
            <a:off x="900113" y="304800"/>
            <a:ext cx="7245350" cy="641350"/>
          </a:xfrm>
          <a:prstGeom prst="rect">
            <a:avLst/>
          </a:prstGeom>
          <a:noFill/>
          <a:ln w="9525">
            <a:noFill/>
            <a:miter lim="800000"/>
            <a:headEnd/>
            <a:tailEnd/>
          </a:ln>
        </p:spPr>
        <p:txBody>
          <a:bodyPr>
            <a:spAutoFit/>
          </a:bodyPr>
          <a:lstStyle/>
          <a:p>
            <a:pPr algn="ctr">
              <a:spcBef>
                <a:spcPct val="50000"/>
              </a:spcBef>
            </a:pPr>
            <a:r>
              <a:rPr lang="ja-JP" altLang="en-US" sz="3200" b="1">
                <a:latin typeface="Times New Roman" pitchFamily="18" charset="0"/>
              </a:rPr>
              <a:t>福祉用具・住宅改修を活用する</a:t>
            </a:r>
            <a:r>
              <a:rPr lang="ja-JP" altLang="en-US" sz="3600" b="1">
                <a:latin typeface="Times New Roman" pitchFamily="18" charset="0"/>
              </a:rPr>
              <a:t>ため</a:t>
            </a:r>
            <a:r>
              <a:rPr lang="ja-JP" altLang="en-US" sz="3200" b="1">
                <a:latin typeface="Times New Roman" pitchFamily="18" charset="0"/>
              </a:rPr>
              <a:t>に</a:t>
            </a:r>
          </a:p>
        </p:txBody>
      </p:sp>
      <p:grpSp>
        <p:nvGrpSpPr>
          <p:cNvPr id="5" name="Group 13"/>
          <p:cNvGrpSpPr>
            <a:grpSpLocks/>
          </p:cNvGrpSpPr>
          <p:nvPr/>
        </p:nvGrpSpPr>
        <p:grpSpPr bwMode="auto">
          <a:xfrm>
            <a:off x="5410200" y="1676400"/>
            <a:ext cx="3200400" cy="2971800"/>
            <a:chOff x="3408" y="1056"/>
            <a:chExt cx="2016" cy="1872"/>
          </a:xfrm>
        </p:grpSpPr>
        <p:sp>
          <p:nvSpPr>
            <p:cNvPr id="16408" name="AutoShape 14"/>
            <p:cNvSpPr>
              <a:spLocks noChangeArrowheads="1"/>
            </p:cNvSpPr>
            <p:nvPr/>
          </p:nvSpPr>
          <p:spPr bwMode="auto">
            <a:xfrm>
              <a:off x="3408" y="1056"/>
              <a:ext cx="2016" cy="1872"/>
            </a:xfrm>
            <a:prstGeom prst="roundRect">
              <a:avLst>
                <a:gd name="adj" fmla="val 16667"/>
              </a:avLst>
            </a:prstGeom>
            <a:solidFill>
              <a:srgbClr val="6464D8"/>
            </a:solidFill>
            <a:ln w="9525">
              <a:noFill/>
              <a:round/>
              <a:headEnd/>
              <a:tailEnd/>
            </a:ln>
            <a:effectLst>
              <a:prstShdw prst="shdw17" dist="17961" dir="2700000">
                <a:srgbClr val="3C3C82"/>
              </a:prstShdw>
            </a:effectLst>
          </p:spPr>
          <p:txBody>
            <a:bodyPr wrap="none" anchor="ctr"/>
            <a:lstStyle/>
            <a:p>
              <a:endParaRPr lang="ja-JP" altLang="en-US"/>
            </a:p>
          </p:txBody>
        </p:sp>
        <p:sp>
          <p:nvSpPr>
            <p:cNvPr id="16409" name="Rectangle 15"/>
            <p:cNvSpPr>
              <a:spLocks noChangeArrowheads="1"/>
            </p:cNvSpPr>
            <p:nvPr/>
          </p:nvSpPr>
          <p:spPr bwMode="auto">
            <a:xfrm>
              <a:off x="3552" y="1248"/>
              <a:ext cx="1728" cy="720"/>
            </a:xfrm>
            <a:prstGeom prst="rect">
              <a:avLst/>
            </a:prstGeom>
            <a:gradFill rotWithShape="0">
              <a:gsLst>
                <a:gs pos="0">
                  <a:srgbClr val="2E2E64"/>
                </a:gs>
                <a:gs pos="50000">
                  <a:srgbClr val="6464D8"/>
                </a:gs>
                <a:gs pos="100000">
                  <a:srgbClr val="2E2E64"/>
                </a:gs>
              </a:gsLst>
              <a:lin ang="5400000" scaled="1"/>
            </a:gradFill>
            <a:ln w="9525">
              <a:noFill/>
              <a:miter lim="800000"/>
              <a:headEnd/>
              <a:tailEnd/>
            </a:ln>
            <a:effectLst>
              <a:prstShdw prst="shdw17" dist="17961" dir="2700000">
                <a:srgbClr val="3C3C82"/>
              </a:prstShdw>
            </a:effectLst>
          </p:spPr>
          <p:txBody>
            <a:bodyPr wrap="none" anchor="ctr"/>
            <a:lstStyle/>
            <a:p>
              <a:pPr algn="ctr"/>
              <a:r>
                <a:rPr lang="ja-JP" altLang="en-US" sz="2400" b="1">
                  <a:solidFill>
                    <a:srgbClr val="FFFF00"/>
                  </a:solidFill>
                  <a:latin typeface="Times New Roman" pitchFamily="18" charset="0"/>
                </a:rPr>
                <a:t>使い方説明・指導</a:t>
              </a:r>
            </a:p>
          </p:txBody>
        </p:sp>
        <p:sp>
          <p:nvSpPr>
            <p:cNvPr id="16410" name="Rectangle 16"/>
            <p:cNvSpPr>
              <a:spLocks noChangeArrowheads="1"/>
            </p:cNvSpPr>
            <p:nvPr/>
          </p:nvSpPr>
          <p:spPr bwMode="auto">
            <a:xfrm>
              <a:off x="3552" y="2064"/>
              <a:ext cx="1728" cy="672"/>
            </a:xfrm>
            <a:prstGeom prst="rect">
              <a:avLst/>
            </a:prstGeom>
            <a:gradFill rotWithShape="0">
              <a:gsLst>
                <a:gs pos="0">
                  <a:srgbClr val="2E2E64"/>
                </a:gs>
                <a:gs pos="50000">
                  <a:srgbClr val="6464D8"/>
                </a:gs>
                <a:gs pos="100000">
                  <a:srgbClr val="2E2E64"/>
                </a:gs>
              </a:gsLst>
              <a:lin ang="5400000" scaled="1"/>
            </a:gradFill>
            <a:ln w="9525">
              <a:noFill/>
              <a:miter lim="800000"/>
              <a:headEnd/>
              <a:tailEnd/>
            </a:ln>
            <a:effectLst>
              <a:prstShdw prst="shdw17" dist="17961" dir="2700000">
                <a:srgbClr val="3C3C82"/>
              </a:prstShdw>
            </a:effectLst>
          </p:spPr>
          <p:txBody>
            <a:bodyPr wrap="none" anchor="ctr"/>
            <a:lstStyle/>
            <a:p>
              <a:pPr algn="ctr"/>
              <a:r>
                <a:rPr lang="ja-JP" altLang="en-US" sz="2400" b="1">
                  <a:solidFill>
                    <a:srgbClr val="FFFF00"/>
                  </a:solidFill>
                  <a:latin typeface="Times New Roman" pitchFamily="18" charset="0"/>
                </a:rPr>
                <a:t>生活活動指導・訓練</a:t>
              </a:r>
            </a:p>
          </p:txBody>
        </p:sp>
      </p:grpSp>
      <p:sp>
        <p:nvSpPr>
          <p:cNvPr id="164881" name="Rectangle 17"/>
          <p:cNvSpPr>
            <a:spLocks noChangeArrowheads="1"/>
          </p:cNvSpPr>
          <p:nvPr/>
        </p:nvSpPr>
        <p:spPr bwMode="auto">
          <a:xfrm>
            <a:off x="1600200" y="2743200"/>
            <a:ext cx="2209800" cy="1524000"/>
          </a:xfrm>
          <a:prstGeom prst="rect">
            <a:avLst/>
          </a:prstGeom>
          <a:gradFill rotWithShape="0">
            <a:gsLst>
              <a:gs pos="0">
                <a:schemeClr val="accent2">
                  <a:gamma/>
                  <a:shade val="46275"/>
                  <a:invGamma/>
                </a:schemeClr>
              </a:gs>
              <a:gs pos="50000">
                <a:schemeClr val="accent2"/>
              </a:gs>
              <a:gs pos="100000">
                <a:schemeClr val="accent2">
                  <a:gamma/>
                  <a:shade val="46275"/>
                  <a:invGamma/>
                </a:schemeClr>
              </a:gs>
            </a:gsLst>
            <a:lin ang="5400000" scaled="1"/>
          </a:gradFill>
          <a:ln w="9525">
            <a:noFill/>
            <a:miter lim="800000"/>
            <a:headEnd/>
            <a:tailEnd/>
          </a:ln>
          <a:effectLst>
            <a:prstShdw prst="shdw17" dist="17961" dir="2700000">
              <a:schemeClr val="accent2">
                <a:gamma/>
                <a:shade val="60000"/>
                <a:invGamma/>
              </a:schemeClr>
            </a:prstShdw>
          </a:effectLst>
        </p:spPr>
        <p:txBody>
          <a:bodyPr wrap="none" anchor="ctr"/>
          <a:lstStyle/>
          <a:p>
            <a:pPr algn="ctr">
              <a:defRPr/>
            </a:pPr>
            <a:r>
              <a:rPr lang="ja-JP" altLang="en-US" sz="2400" b="1">
                <a:solidFill>
                  <a:schemeClr val="bg1"/>
                </a:solidFill>
                <a:latin typeface="Times New Roman" pitchFamily="18" charset="0"/>
              </a:rPr>
              <a:t>福祉用具</a:t>
            </a:r>
          </a:p>
        </p:txBody>
      </p:sp>
      <p:grpSp>
        <p:nvGrpSpPr>
          <p:cNvPr id="6" name="Group 18"/>
          <p:cNvGrpSpPr>
            <a:grpSpLocks/>
          </p:cNvGrpSpPr>
          <p:nvPr/>
        </p:nvGrpSpPr>
        <p:grpSpPr bwMode="auto">
          <a:xfrm>
            <a:off x="609600" y="1828800"/>
            <a:ext cx="4191000" cy="3048000"/>
            <a:chOff x="384" y="1152"/>
            <a:chExt cx="2640" cy="1920"/>
          </a:xfrm>
        </p:grpSpPr>
        <p:grpSp>
          <p:nvGrpSpPr>
            <p:cNvPr id="16392" name="Group 19"/>
            <p:cNvGrpSpPr>
              <a:grpSpLocks/>
            </p:cNvGrpSpPr>
            <p:nvPr/>
          </p:nvGrpSpPr>
          <p:grpSpPr bwMode="auto">
            <a:xfrm>
              <a:off x="384" y="2304"/>
              <a:ext cx="2640" cy="768"/>
              <a:chOff x="432" y="2016"/>
              <a:chExt cx="2640" cy="768"/>
            </a:xfrm>
          </p:grpSpPr>
          <p:grpSp>
            <p:nvGrpSpPr>
              <p:cNvPr id="16403" name="Group 20"/>
              <p:cNvGrpSpPr>
                <a:grpSpLocks/>
              </p:cNvGrpSpPr>
              <p:nvPr/>
            </p:nvGrpSpPr>
            <p:grpSpPr bwMode="auto">
              <a:xfrm>
                <a:off x="432" y="2016"/>
                <a:ext cx="2640" cy="768"/>
                <a:chOff x="432" y="2016"/>
                <a:chExt cx="2640" cy="768"/>
              </a:xfrm>
            </p:grpSpPr>
            <p:sp>
              <p:nvSpPr>
                <p:cNvPr id="16405" name="Rectangle 21"/>
                <p:cNvSpPr>
                  <a:spLocks noChangeArrowheads="1"/>
                </p:cNvSpPr>
                <p:nvPr/>
              </p:nvSpPr>
              <p:spPr bwMode="auto">
                <a:xfrm>
                  <a:off x="432" y="2016"/>
                  <a:ext cx="576" cy="768"/>
                </a:xfrm>
                <a:prstGeom prst="rect">
                  <a:avLst/>
                </a:prstGeom>
                <a:solidFill>
                  <a:srgbClr val="FF9900"/>
                </a:solidFill>
                <a:ln w="9525">
                  <a:noFill/>
                  <a:miter lim="800000"/>
                  <a:headEnd/>
                  <a:tailEnd/>
                </a:ln>
                <a:effectLst>
                  <a:prstShdw prst="shdw17" dist="17961" dir="2700000">
                    <a:srgbClr val="995C00"/>
                  </a:prstShdw>
                </a:effectLst>
              </p:spPr>
              <p:txBody>
                <a:bodyPr wrap="none" anchor="b" anchorCtr="1"/>
                <a:lstStyle/>
                <a:p>
                  <a:endParaRPr lang="ja-JP" altLang="ja-JP" sz="2400" b="1">
                    <a:latin typeface="Times New Roman" pitchFamily="18" charset="0"/>
                  </a:endParaRPr>
                </a:p>
              </p:txBody>
            </p:sp>
            <p:sp>
              <p:nvSpPr>
                <p:cNvPr id="16406" name="Rectangle 22"/>
                <p:cNvSpPr>
                  <a:spLocks noChangeArrowheads="1"/>
                </p:cNvSpPr>
                <p:nvPr/>
              </p:nvSpPr>
              <p:spPr bwMode="auto">
                <a:xfrm>
                  <a:off x="2496" y="2016"/>
                  <a:ext cx="576" cy="768"/>
                </a:xfrm>
                <a:prstGeom prst="rect">
                  <a:avLst/>
                </a:prstGeom>
                <a:solidFill>
                  <a:srgbClr val="FF9900"/>
                </a:solidFill>
                <a:ln w="9525">
                  <a:noFill/>
                  <a:miter lim="800000"/>
                  <a:headEnd/>
                  <a:tailEnd/>
                </a:ln>
                <a:effectLst>
                  <a:prstShdw prst="shdw17" dist="17961" dir="2700000">
                    <a:srgbClr val="995C00"/>
                  </a:prstShdw>
                </a:effectLst>
              </p:spPr>
              <p:txBody>
                <a:bodyPr wrap="none" anchor="b" anchorCtr="1"/>
                <a:lstStyle/>
                <a:p>
                  <a:endParaRPr lang="ja-JP" altLang="ja-JP" sz="2400" b="1">
                    <a:latin typeface="Times New Roman" pitchFamily="18" charset="0"/>
                  </a:endParaRPr>
                </a:p>
              </p:txBody>
            </p:sp>
            <p:sp>
              <p:nvSpPr>
                <p:cNvPr id="16407" name="Rectangle 23"/>
                <p:cNvSpPr>
                  <a:spLocks noChangeArrowheads="1"/>
                </p:cNvSpPr>
                <p:nvPr/>
              </p:nvSpPr>
              <p:spPr bwMode="auto">
                <a:xfrm>
                  <a:off x="1008" y="2448"/>
                  <a:ext cx="1488" cy="336"/>
                </a:xfrm>
                <a:prstGeom prst="rect">
                  <a:avLst/>
                </a:prstGeom>
                <a:solidFill>
                  <a:srgbClr val="FF9900"/>
                </a:solidFill>
                <a:ln w="9525">
                  <a:noFill/>
                  <a:miter lim="800000"/>
                  <a:headEnd/>
                  <a:tailEnd/>
                </a:ln>
                <a:effectLst>
                  <a:prstShdw prst="shdw17" dist="17961" dir="2700000">
                    <a:srgbClr val="995C00"/>
                  </a:prstShdw>
                </a:effectLst>
              </p:spPr>
              <p:txBody>
                <a:bodyPr wrap="none" anchor="b" anchorCtr="1"/>
                <a:lstStyle/>
                <a:p>
                  <a:endParaRPr lang="ja-JP" altLang="ja-JP" sz="2400" b="1">
                    <a:latin typeface="Times New Roman" pitchFamily="18" charset="0"/>
                  </a:endParaRPr>
                </a:p>
              </p:txBody>
            </p:sp>
          </p:grpSp>
          <p:sp>
            <p:nvSpPr>
              <p:cNvPr id="16404" name="Text Box 24"/>
              <p:cNvSpPr txBox="1">
                <a:spLocks noChangeArrowheads="1"/>
              </p:cNvSpPr>
              <p:nvPr/>
            </p:nvSpPr>
            <p:spPr bwMode="auto">
              <a:xfrm>
                <a:off x="1296" y="2448"/>
                <a:ext cx="960" cy="288"/>
              </a:xfrm>
              <a:prstGeom prst="rect">
                <a:avLst/>
              </a:prstGeom>
              <a:solidFill>
                <a:srgbClr val="FF9900"/>
              </a:solidFill>
              <a:ln w="9525">
                <a:noFill/>
                <a:miter lim="800000"/>
                <a:headEnd/>
                <a:tailEnd/>
              </a:ln>
            </p:spPr>
            <p:txBody>
              <a:bodyPr>
                <a:spAutoFit/>
              </a:bodyPr>
              <a:lstStyle/>
              <a:p>
                <a:pPr>
                  <a:spcBef>
                    <a:spcPct val="50000"/>
                  </a:spcBef>
                </a:pPr>
                <a:r>
                  <a:rPr lang="ja-JP" altLang="en-US" sz="2400" b="1">
                    <a:latin typeface="Times New Roman" pitchFamily="18" charset="0"/>
                  </a:rPr>
                  <a:t>物的環境</a:t>
                </a:r>
              </a:p>
            </p:txBody>
          </p:sp>
        </p:grpSp>
        <p:grpSp>
          <p:nvGrpSpPr>
            <p:cNvPr id="16393" name="Group 25"/>
            <p:cNvGrpSpPr>
              <a:grpSpLocks/>
            </p:cNvGrpSpPr>
            <p:nvPr/>
          </p:nvGrpSpPr>
          <p:grpSpPr bwMode="auto">
            <a:xfrm>
              <a:off x="384" y="1152"/>
              <a:ext cx="1296" cy="1056"/>
              <a:chOff x="384" y="1152"/>
              <a:chExt cx="1296" cy="1056"/>
            </a:xfrm>
          </p:grpSpPr>
          <p:grpSp>
            <p:nvGrpSpPr>
              <p:cNvPr id="16399" name="Group 26"/>
              <p:cNvGrpSpPr>
                <a:grpSpLocks/>
              </p:cNvGrpSpPr>
              <p:nvPr/>
            </p:nvGrpSpPr>
            <p:grpSpPr bwMode="auto">
              <a:xfrm>
                <a:off x="384" y="1152"/>
                <a:ext cx="1296" cy="1056"/>
                <a:chOff x="432" y="864"/>
                <a:chExt cx="1296" cy="1056"/>
              </a:xfrm>
            </p:grpSpPr>
            <p:sp>
              <p:nvSpPr>
                <p:cNvPr id="16401" name="Rectangle 27"/>
                <p:cNvSpPr>
                  <a:spLocks noChangeArrowheads="1"/>
                </p:cNvSpPr>
                <p:nvPr/>
              </p:nvSpPr>
              <p:spPr bwMode="auto">
                <a:xfrm>
                  <a:off x="432" y="864"/>
                  <a:ext cx="1296" cy="528"/>
                </a:xfrm>
                <a:prstGeom prst="rect">
                  <a:avLst/>
                </a:prstGeom>
                <a:solidFill>
                  <a:srgbClr val="FF9900"/>
                </a:solidFill>
                <a:ln w="9525">
                  <a:noFill/>
                  <a:miter lim="800000"/>
                  <a:headEnd/>
                  <a:tailEnd/>
                </a:ln>
                <a:effectLst>
                  <a:prstShdw prst="shdw17" dist="17961" dir="2700000">
                    <a:srgbClr val="995C00"/>
                  </a:prstShdw>
                </a:effectLst>
              </p:spPr>
              <p:txBody>
                <a:bodyPr wrap="none" anchorCtr="1"/>
                <a:lstStyle/>
                <a:p>
                  <a:pPr algn="ctr"/>
                  <a:endParaRPr lang="ja-JP" altLang="ja-JP" sz="2400" b="1">
                    <a:latin typeface="Times New Roman" pitchFamily="18" charset="0"/>
                  </a:endParaRPr>
                </a:p>
              </p:txBody>
            </p:sp>
            <p:sp>
              <p:nvSpPr>
                <p:cNvPr id="16402" name="Rectangle 28"/>
                <p:cNvSpPr>
                  <a:spLocks noChangeArrowheads="1"/>
                </p:cNvSpPr>
                <p:nvPr/>
              </p:nvSpPr>
              <p:spPr bwMode="auto">
                <a:xfrm>
                  <a:off x="432" y="1392"/>
                  <a:ext cx="576" cy="528"/>
                </a:xfrm>
                <a:prstGeom prst="rect">
                  <a:avLst/>
                </a:prstGeom>
                <a:solidFill>
                  <a:srgbClr val="FF9900"/>
                </a:solidFill>
                <a:ln w="9525">
                  <a:noFill/>
                  <a:miter lim="800000"/>
                  <a:headEnd/>
                  <a:tailEnd/>
                </a:ln>
                <a:effectLst>
                  <a:prstShdw prst="shdw17" dist="17961" dir="2700000">
                    <a:srgbClr val="995C00"/>
                  </a:prstShdw>
                </a:effectLst>
              </p:spPr>
              <p:txBody>
                <a:bodyPr wrap="none" anchorCtr="1"/>
                <a:lstStyle/>
                <a:p>
                  <a:pPr algn="ctr"/>
                  <a:endParaRPr lang="ja-JP" altLang="ja-JP" sz="2400" b="1">
                    <a:latin typeface="Times New Roman" pitchFamily="18" charset="0"/>
                  </a:endParaRPr>
                </a:p>
              </p:txBody>
            </p:sp>
          </p:grpSp>
          <p:sp>
            <p:nvSpPr>
              <p:cNvPr id="16400" name="Text Box 29"/>
              <p:cNvSpPr txBox="1">
                <a:spLocks noChangeArrowheads="1"/>
              </p:cNvSpPr>
              <p:nvPr/>
            </p:nvSpPr>
            <p:spPr bwMode="auto">
              <a:xfrm>
                <a:off x="528" y="1152"/>
                <a:ext cx="1008" cy="288"/>
              </a:xfrm>
              <a:prstGeom prst="rect">
                <a:avLst/>
              </a:prstGeom>
              <a:solidFill>
                <a:srgbClr val="FF9900"/>
              </a:solidFill>
              <a:ln w="9525">
                <a:noFill/>
                <a:miter lim="800000"/>
                <a:headEnd/>
                <a:tailEnd/>
              </a:ln>
            </p:spPr>
            <p:txBody>
              <a:bodyPr>
                <a:spAutoFit/>
              </a:bodyPr>
              <a:lstStyle/>
              <a:p>
                <a:pPr algn="ctr">
                  <a:spcBef>
                    <a:spcPct val="50000"/>
                  </a:spcBef>
                </a:pPr>
                <a:r>
                  <a:rPr lang="ja-JP" altLang="en-US" sz="2400" b="1">
                    <a:latin typeface="Times New Roman" pitchFamily="18" charset="0"/>
                  </a:rPr>
                  <a:t>身体機能</a:t>
                </a:r>
              </a:p>
            </p:txBody>
          </p:sp>
        </p:grpSp>
        <p:grpSp>
          <p:nvGrpSpPr>
            <p:cNvPr id="16394" name="Group 30"/>
            <p:cNvGrpSpPr>
              <a:grpSpLocks/>
            </p:cNvGrpSpPr>
            <p:nvPr/>
          </p:nvGrpSpPr>
          <p:grpSpPr bwMode="auto">
            <a:xfrm>
              <a:off x="1728" y="1152"/>
              <a:ext cx="1296" cy="1056"/>
              <a:chOff x="1728" y="1152"/>
              <a:chExt cx="1296" cy="1056"/>
            </a:xfrm>
          </p:grpSpPr>
          <p:grpSp>
            <p:nvGrpSpPr>
              <p:cNvPr id="16395" name="Group 31"/>
              <p:cNvGrpSpPr>
                <a:grpSpLocks/>
              </p:cNvGrpSpPr>
              <p:nvPr/>
            </p:nvGrpSpPr>
            <p:grpSpPr bwMode="auto">
              <a:xfrm>
                <a:off x="1728" y="1152"/>
                <a:ext cx="1296" cy="1056"/>
                <a:chOff x="1776" y="864"/>
                <a:chExt cx="1296" cy="1056"/>
              </a:xfrm>
            </p:grpSpPr>
            <p:sp>
              <p:nvSpPr>
                <p:cNvPr id="16397" name="Rectangle 32"/>
                <p:cNvSpPr>
                  <a:spLocks noChangeArrowheads="1"/>
                </p:cNvSpPr>
                <p:nvPr/>
              </p:nvSpPr>
              <p:spPr bwMode="auto">
                <a:xfrm>
                  <a:off x="1776" y="864"/>
                  <a:ext cx="1296" cy="528"/>
                </a:xfrm>
                <a:prstGeom prst="rect">
                  <a:avLst/>
                </a:prstGeom>
                <a:solidFill>
                  <a:srgbClr val="FF9900"/>
                </a:solidFill>
                <a:ln w="9525">
                  <a:noFill/>
                  <a:miter lim="800000"/>
                  <a:headEnd/>
                  <a:tailEnd/>
                </a:ln>
                <a:effectLst>
                  <a:prstShdw prst="shdw17" dist="17961" dir="2700000">
                    <a:srgbClr val="995C00"/>
                  </a:prstShdw>
                </a:effectLst>
              </p:spPr>
              <p:txBody>
                <a:bodyPr wrap="none" anchorCtr="1"/>
                <a:lstStyle/>
                <a:p>
                  <a:pPr algn="ctr"/>
                  <a:endParaRPr lang="ja-JP" altLang="ja-JP" sz="2400" b="1">
                    <a:latin typeface="Times New Roman" pitchFamily="18" charset="0"/>
                  </a:endParaRPr>
                </a:p>
              </p:txBody>
            </p:sp>
            <p:sp>
              <p:nvSpPr>
                <p:cNvPr id="16398" name="Rectangle 33"/>
                <p:cNvSpPr>
                  <a:spLocks noChangeArrowheads="1"/>
                </p:cNvSpPr>
                <p:nvPr/>
              </p:nvSpPr>
              <p:spPr bwMode="auto">
                <a:xfrm>
                  <a:off x="2496" y="1392"/>
                  <a:ext cx="576" cy="528"/>
                </a:xfrm>
                <a:prstGeom prst="rect">
                  <a:avLst/>
                </a:prstGeom>
                <a:solidFill>
                  <a:srgbClr val="FF9900"/>
                </a:solidFill>
                <a:ln w="9525">
                  <a:noFill/>
                  <a:miter lim="800000"/>
                  <a:headEnd/>
                  <a:tailEnd/>
                </a:ln>
                <a:effectLst>
                  <a:prstShdw prst="shdw17" dist="17961" dir="2700000">
                    <a:srgbClr val="995C00"/>
                  </a:prstShdw>
                </a:effectLst>
              </p:spPr>
              <p:txBody>
                <a:bodyPr wrap="none" anchorCtr="1"/>
                <a:lstStyle/>
                <a:p>
                  <a:pPr algn="ctr"/>
                  <a:endParaRPr lang="ja-JP" altLang="ja-JP" sz="2400" b="1">
                    <a:latin typeface="Times New Roman" pitchFamily="18" charset="0"/>
                  </a:endParaRPr>
                </a:p>
              </p:txBody>
            </p:sp>
          </p:grpSp>
          <p:sp>
            <p:nvSpPr>
              <p:cNvPr id="16396" name="Text Box 34"/>
              <p:cNvSpPr txBox="1">
                <a:spLocks noChangeArrowheads="1"/>
              </p:cNvSpPr>
              <p:nvPr/>
            </p:nvSpPr>
            <p:spPr bwMode="auto">
              <a:xfrm>
                <a:off x="1872" y="1152"/>
                <a:ext cx="1008" cy="288"/>
              </a:xfrm>
              <a:prstGeom prst="rect">
                <a:avLst/>
              </a:prstGeom>
              <a:solidFill>
                <a:srgbClr val="FF9900"/>
              </a:solidFill>
              <a:ln w="9525">
                <a:noFill/>
                <a:miter lim="800000"/>
                <a:headEnd/>
                <a:tailEnd/>
              </a:ln>
            </p:spPr>
            <p:txBody>
              <a:bodyPr>
                <a:spAutoFit/>
              </a:bodyPr>
              <a:lstStyle/>
              <a:p>
                <a:pPr algn="ctr">
                  <a:spcBef>
                    <a:spcPct val="50000"/>
                  </a:spcBef>
                </a:pPr>
                <a:r>
                  <a:rPr lang="ja-JP" altLang="en-US" sz="2400" b="1">
                    <a:latin typeface="Times New Roman" pitchFamily="18" charset="0"/>
                  </a:rPr>
                  <a:t>介護力</a:t>
                </a: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64881"/>
                                        </p:tgtEl>
                                        <p:attrNameLst>
                                          <p:attrName>style.visibility</p:attrName>
                                        </p:attrNameLst>
                                      </p:cBhvr>
                                      <p:to>
                                        <p:strVal val="visible"/>
                                      </p:to>
                                    </p:set>
                                    <p:animEffect transition="in" filter="box(out)">
                                      <p:cBhvr>
                                        <p:cTn id="12" dur="500"/>
                                        <p:tgtEl>
                                          <p:spTgt spid="16488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ox(out)">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32"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out)">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81"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4450"/>
            <a:ext cx="8229600" cy="1143000"/>
          </a:xfrm>
        </p:spPr>
        <p:txBody>
          <a:bodyPr/>
          <a:lstStyle/>
          <a:p>
            <a:r>
              <a:rPr lang="ja-JP" altLang="en-US" smtClean="0"/>
              <a:t>事故予防対策</a:t>
            </a:r>
          </a:p>
        </p:txBody>
      </p:sp>
      <p:sp>
        <p:nvSpPr>
          <p:cNvPr id="17411" name="Rectangle 3"/>
          <p:cNvSpPr>
            <a:spLocks noGrp="1" noChangeArrowheads="1"/>
          </p:cNvSpPr>
          <p:nvPr>
            <p:ph type="body" idx="1"/>
          </p:nvPr>
        </p:nvSpPr>
        <p:spPr>
          <a:xfrm>
            <a:off x="457200" y="1279525"/>
            <a:ext cx="8229600" cy="5245100"/>
          </a:xfrm>
        </p:spPr>
        <p:txBody>
          <a:bodyPr/>
          <a:lstStyle/>
          <a:p>
            <a:pPr>
              <a:lnSpc>
                <a:spcPct val="90000"/>
              </a:lnSpc>
              <a:buFontTx/>
              <a:buNone/>
            </a:pPr>
            <a:r>
              <a:rPr lang="ja-JP" altLang="en-US" smtClean="0"/>
              <a:t>１．福祉用具の選定･適合</a:t>
            </a:r>
          </a:p>
          <a:p>
            <a:pPr>
              <a:lnSpc>
                <a:spcPct val="50000"/>
              </a:lnSpc>
              <a:buFontTx/>
              <a:buNone/>
            </a:pPr>
            <a:endParaRPr lang="ja-JP" altLang="en-US" sz="2800" smtClean="0"/>
          </a:p>
          <a:p>
            <a:pPr>
              <a:lnSpc>
                <a:spcPct val="50000"/>
              </a:lnSpc>
              <a:buFontTx/>
              <a:buNone/>
            </a:pPr>
            <a:r>
              <a:rPr lang="ja-JP" altLang="en-US" sz="2800" smtClean="0"/>
              <a:t>　　　　</a:t>
            </a:r>
            <a:r>
              <a:rPr lang="ja-JP" altLang="en-US" sz="2600" smtClean="0"/>
              <a:t>製品を直接見たり触ったりする</a:t>
            </a:r>
          </a:p>
          <a:p>
            <a:pPr>
              <a:lnSpc>
                <a:spcPct val="90000"/>
              </a:lnSpc>
              <a:buFontTx/>
              <a:buNone/>
            </a:pPr>
            <a:r>
              <a:rPr lang="ja-JP" altLang="en-US" sz="2800" smtClean="0"/>
              <a:t>　　　　</a:t>
            </a:r>
            <a:r>
              <a:rPr lang="ja-JP" altLang="en-US" sz="2600" smtClean="0"/>
              <a:t>カタログなどに表示されている仕様情報</a:t>
            </a:r>
          </a:p>
          <a:p>
            <a:pPr>
              <a:lnSpc>
                <a:spcPct val="90000"/>
              </a:lnSpc>
              <a:buFontTx/>
              <a:buNone/>
            </a:pPr>
            <a:r>
              <a:rPr lang="ja-JP" altLang="en-US" sz="2800" smtClean="0"/>
              <a:t>　　　　</a:t>
            </a:r>
            <a:r>
              <a:rPr lang="ja-JP" altLang="en-US" sz="2600" smtClean="0"/>
              <a:t>マークやその他の第三者評価結果</a:t>
            </a:r>
          </a:p>
          <a:p>
            <a:pPr>
              <a:lnSpc>
                <a:spcPct val="130000"/>
              </a:lnSpc>
              <a:buFontTx/>
              <a:buNone/>
            </a:pPr>
            <a:r>
              <a:rPr lang="ja-JP" altLang="en-US" sz="2800" smtClean="0"/>
              <a:t>　　①情報の入手と選択</a:t>
            </a:r>
          </a:p>
          <a:p>
            <a:pPr>
              <a:lnSpc>
                <a:spcPct val="90000"/>
              </a:lnSpc>
              <a:buFontTx/>
              <a:buNone/>
            </a:pPr>
            <a:r>
              <a:rPr lang="ja-JP" altLang="en-US" sz="2800" smtClean="0"/>
              <a:t>　　　　→　</a:t>
            </a:r>
            <a:r>
              <a:rPr lang="ja-JP" altLang="en-US" sz="2400" smtClean="0">
                <a:solidFill>
                  <a:srgbClr val="000099"/>
                </a:solidFill>
              </a:rPr>
              <a:t>展示会、カタログ、福祉用具情報システム（</a:t>
            </a:r>
            <a:r>
              <a:rPr lang="en-US" altLang="ja-JP" sz="2400" smtClean="0">
                <a:solidFill>
                  <a:srgbClr val="000099"/>
                </a:solidFill>
              </a:rPr>
              <a:t>TAIS</a:t>
            </a:r>
            <a:r>
              <a:rPr lang="ja-JP" altLang="en-US" sz="2400" smtClean="0">
                <a:solidFill>
                  <a:srgbClr val="000099"/>
                </a:solidFill>
              </a:rPr>
              <a:t>）</a:t>
            </a:r>
          </a:p>
          <a:p>
            <a:pPr>
              <a:lnSpc>
                <a:spcPct val="90000"/>
              </a:lnSpc>
              <a:buFontTx/>
              <a:buNone/>
            </a:pPr>
            <a:r>
              <a:rPr lang="ja-JP" altLang="en-US" sz="2800" smtClean="0"/>
              <a:t>　　②製品の安全に関する基準</a:t>
            </a:r>
          </a:p>
          <a:p>
            <a:pPr>
              <a:lnSpc>
                <a:spcPct val="90000"/>
              </a:lnSpc>
              <a:buFontTx/>
              <a:buNone/>
            </a:pPr>
            <a:r>
              <a:rPr lang="ja-JP" altLang="en-US" sz="2800" smtClean="0"/>
              <a:t>　　　　→　</a:t>
            </a:r>
            <a:r>
              <a:rPr lang="en-US" altLang="ja-JP" sz="2400" smtClean="0">
                <a:solidFill>
                  <a:srgbClr val="000099"/>
                </a:solidFill>
              </a:rPr>
              <a:t>ISO</a:t>
            </a:r>
            <a:r>
              <a:rPr lang="ja-JP" altLang="en-US" sz="2400" smtClean="0">
                <a:solidFill>
                  <a:srgbClr val="000099"/>
                </a:solidFill>
              </a:rPr>
              <a:t>、</a:t>
            </a:r>
            <a:r>
              <a:rPr lang="en-US" altLang="ja-JP" sz="2400" smtClean="0">
                <a:solidFill>
                  <a:srgbClr val="000099"/>
                </a:solidFill>
              </a:rPr>
              <a:t>JIS</a:t>
            </a:r>
            <a:r>
              <a:rPr lang="ja-JP" altLang="en-US" sz="2400" smtClean="0">
                <a:solidFill>
                  <a:srgbClr val="000099"/>
                </a:solidFill>
              </a:rPr>
              <a:t>、</a:t>
            </a:r>
            <a:r>
              <a:rPr lang="en-US" altLang="ja-JP" sz="2400" smtClean="0">
                <a:solidFill>
                  <a:srgbClr val="000099"/>
                </a:solidFill>
              </a:rPr>
              <a:t>SG</a:t>
            </a:r>
          </a:p>
          <a:p>
            <a:pPr>
              <a:lnSpc>
                <a:spcPct val="90000"/>
              </a:lnSpc>
              <a:buFontTx/>
              <a:buNone/>
            </a:pPr>
            <a:r>
              <a:rPr lang="ja-JP" altLang="en-US" sz="2800" smtClean="0"/>
              <a:t>　　③適合と安全</a:t>
            </a:r>
          </a:p>
          <a:p>
            <a:pPr>
              <a:lnSpc>
                <a:spcPct val="90000"/>
              </a:lnSpc>
              <a:buFontTx/>
              <a:buNone/>
            </a:pPr>
            <a:r>
              <a:rPr lang="ja-JP" altLang="en-US" sz="2800" smtClean="0"/>
              <a:t>　　　　→　</a:t>
            </a:r>
            <a:r>
              <a:rPr lang="ja-JP" altLang="en-US" sz="2400" smtClean="0">
                <a:solidFill>
                  <a:srgbClr val="000099"/>
                </a:solidFill>
              </a:rPr>
              <a:t>専門家の関与とチームアプローチ</a:t>
            </a:r>
          </a:p>
        </p:txBody>
      </p:sp>
      <p:sp>
        <p:nvSpPr>
          <p:cNvPr id="17412" name="Rectangle 4"/>
          <p:cNvSpPr>
            <a:spLocks noChangeArrowheads="1"/>
          </p:cNvSpPr>
          <p:nvPr/>
        </p:nvSpPr>
        <p:spPr bwMode="auto">
          <a:xfrm>
            <a:off x="1116013" y="1987550"/>
            <a:ext cx="214312" cy="217488"/>
          </a:xfrm>
          <a:prstGeom prst="rect">
            <a:avLst/>
          </a:prstGeom>
          <a:gradFill rotWithShape="1">
            <a:gsLst>
              <a:gs pos="0">
                <a:srgbClr val="760000"/>
              </a:gs>
              <a:gs pos="50000">
                <a:srgbClr val="FF0000"/>
              </a:gs>
              <a:gs pos="100000">
                <a:srgbClr val="760000"/>
              </a:gs>
            </a:gsLst>
            <a:lin ang="5400000" scaled="1"/>
          </a:gradFill>
          <a:ln w="9525" algn="ctr">
            <a:noFill/>
            <a:miter lim="800000"/>
            <a:headEnd/>
            <a:tailEnd/>
          </a:ln>
          <a:effectLst>
            <a:prstShdw prst="shdw17" dist="17961" dir="2700000">
              <a:srgbClr val="990000"/>
            </a:prstShdw>
          </a:effectLst>
        </p:spPr>
        <p:txBody>
          <a:bodyPr wrap="none" anchor="ctr"/>
          <a:lstStyle/>
          <a:p>
            <a:endParaRPr lang="de-DE"/>
          </a:p>
        </p:txBody>
      </p:sp>
      <p:sp>
        <p:nvSpPr>
          <p:cNvPr id="17413" name="Rectangle 5"/>
          <p:cNvSpPr>
            <a:spLocks noChangeArrowheads="1"/>
          </p:cNvSpPr>
          <p:nvPr/>
        </p:nvSpPr>
        <p:spPr bwMode="auto">
          <a:xfrm>
            <a:off x="1116013" y="2420938"/>
            <a:ext cx="214312" cy="217487"/>
          </a:xfrm>
          <a:prstGeom prst="rect">
            <a:avLst/>
          </a:prstGeom>
          <a:gradFill rotWithShape="1">
            <a:gsLst>
              <a:gs pos="0">
                <a:srgbClr val="760000"/>
              </a:gs>
              <a:gs pos="50000">
                <a:srgbClr val="FF0000"/>
              </a:gs>
              <a:gs pos="100000">
                <a:srgbClr val="760000"/>
              </a:gs>
            </a:gsLst>
            <a:lin ang="5400000" scaled="1"/>
          </a:gradFill>
          <a:ln w="9525" algn="ctr">
            <a:noFill/>
            <a:miter lim="800000"/>
            <a:headEnd/>
            <a:tailEnd/>
          </a:ln>
          <a:effectLst>
            <a:prstShdw prst="shdw17" dist="17961" dir="2700000">
              <a:srgbClr val="990000"/>
            </a:prstShdw>
          </a:effectLst>
        </p:spPr>
        <p:txBody>
          <a:bodyPr wrap="none" anchor="ctr"/>
          <a:lstStyle/>
          <a:p>
            <a:endParaRPr lang="de-DE"/>
          </a:p>
        </p:txBody>
      </p:sp>
      <p:sp>
        <p:nvSpPr>
          <p:cNvPr id="17414" name="Rectangle 6"/>
          <p:cNvSpPr>
            <a:spLocks noChangeArrowheads="1"/>
          </p:cNvSpPr>
          <p:nvPr/>
        </p:nvSpPr>
        <p:spPr bwMode="auto">
          <a:xfrm>
            <a:off x="1117600" y="2852738"/>
            <a:ext cx="214313" cy="217487"/>
          </a:xfrm>
          <a:prstGeom prst="rect">
            <a:avLst/>
          </a:prstGeom>
          <a:gradFill rotWithShape="1">
            <a:gsLst>
              <a:gs pos="0">
                <a:srgbClr val="760000"/>
              </a:gs>
              <a:gs pos="50000">
                <a:srgbClr val="FF0000"/>
              </a:gs>
              <a:gs pos="100000">
                <a:srgbClr val="760000"/>
              </a:gs>
            </a:gsLst>
            <a:lin ang="5400000" scaled="1"/>
          </a:gradFill>
          <a:ln w="9525" algn="ctr">
            <a:noFill/>
            <a:miter lim="800000"/>
            <a:headEnd/>
            <a:tailEnd/>
          </a:ln>
          <a:effectLst>
            <a:prstShdw prst="shdw17" dist="17961" dir="2700000">
              <a:srgbClr val="990000"/>
            </a:prstShdw>
          </a:effectLst>
        </p:spPr>
        <p:txBody>
          <a:bodyPr wrap="none" anchor="ctr"/>
          <a:lstStyle/>
          <a:p>
            <a:endParaRPr lang="de-DE"/>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ltLang="en-US" smtClean="0"/>
              <a:t>事故予防対策</a:t>
            </a:r>
          </a:p>
        </p:txBody>
      </p:sp>
      <p:sp>
        <p:nvSpPr>
          <p:cNvPr id="18435" name="Rectangle 3"/>
          <p:cNvSpPr>
            <a:spLocks noGrp="1" noChangeArrowheads="1"/>
          </p:cNvSpPr>
          <p:nvPr>
            <p:ph type="body" idx="1"/>
          </p:nvPr>
        </p:nvSpPr>
        <p:spPr/>
        <p:txBody>
          <a:bodyPr/>
          <a:lstStyle/>
          <a:p>
            <a:pPr>
              <a:buFontTx/>
              <a:buNone/>
            </a:pPr>
            <a:r>
              <a:rPr lang="ja-JP" altLang="en-US" smtClean="0"/>
              <a:t>２．使用環境の整備</a:t>
            </a:r>
          </a:p>
          <a:p>
            <a:pPr>
              <a:buFontTx/>
              <a:buNone/>
            </a:pPr>
            <a:r>
              <a:rPr lang="ja-JP" altLang="en-US" smtClean="0"/>
              <a:t>　　　　</a:t>
            </a:r>
            <a:r>
              <a:rPr lang="ja-JP" altLang="en-US" sz="2800" smtClean="0">
                <a:solidFill>
                  <a:srgbClr val="FF0000"/>
                </a:solidFill>
              </a:rPr>
              <a:t>→　日本家屋、生活環境と使用目的</a:t>
            </a:r>
          </a:p>
          <a:p>
            <a:pPr>
              <a:buFontTx/>
              <a:buNone/>
            </a:pPr>
            <a:r>
              <a:rPr lang="ja-JP" altLang="en-US" smtClean="0"/>
              <a:t>３．福祉用具の使用</a:t>
            </a:r>
          </a:p>
          <a:p>
            <a:pPr>
              <a:buFontTx/>
              <a:buNone/>
            </a:pPr>
            <a:r>
              <a:rPr lang="ja-JP" altLang="en-US" smtClean="0"/>
              <a:t>　</a:t>
            </a:r>
            <a:r>
              <a:rPr lang="ja-JP" altLang="en-US" sz="2800" smtClean="0"/>
              <a:t>　　　　リスク要因の低減</a:t>
            </a:r>
          </a:p>
          <a:p>
            <a:pPr>
              <a:buFontTx/>
              <a:buNone/>
            </a:pPr>
            <a:r>
              <a:rPr lang="ja-JP" altLang="en-US" sz="2800" smtClean="0"/>
              <a:t>　　　　　ヒューマンエラー対策</a:t>
            </a:r>
          </a:p>
          <a:p>
            <a:pPr>
              <a:buFontTx/>
              <a:buNone/>
            </a:pPr>
            <a:endParaRPr lang="ja-JP" altLang="en-US" sz="2800" smtClean="0"/>
          </a:p>
          <a:p>
            <a:pPr>
              <a:buFontTx/>
              <a:buNone/>
            </a:pPr>
            <a:endParaRPr lang="ja-JP" altLang="en-US" smtClean="0"/>
          </a:p>
          <a:p>
            <a:pPr>
              <a:buFontTx/>
              <a:buNone/>
            </a:pPr>
            <a:r>
              <a:rPr lang="ja-JP" altLang="en-US" smtClean="0"/>
              <a:t>４．福祉用具の保守</a:t>
            </a:r>
          </a:p>
        </p:txBody>
      </p:sp>
      <p:sp>
        <p:nvSpPr>
          <p:cNvPr id="18436" name="Rectangle 4"/>
          <p:cNvSpPr>
            <a:spLocks noChangeArrowheads="1"/>
          </p:cNvSpPr>
          <p:nvPr/>
        </p:nvSpPr>
        <p:spPr bwMode="auto">
          <a:xfrm>
            <a:off x="1403350" y="3573463"/>
            <a:ext cx="215900" cy="215900"/>
          </a:xfrm>
          <a:prstGeom prst="rect">
            <a:avLst/>
          </a:prstGeom>
          <a:gradFill rotWithShape="1">
            <a:gsLst>
              <a:gs pos="0">
                <a:srgbClr val="760000"/>
              </a:gs>
              <a:gs pos="50000">
                <a:srgbClr val="FF0000"/>
              </a:gs>
              <a:gs pos="100000">
                <a:srgbClr val="760000"/>
              </a:gs>
            </a:gsLst>
            <a:lin ang="5400000" scaled="1"/>
          </a:gradFill>
          <a:ln w="9525" algn="ctr">
            <a:noFill/>
            <a:miter lim="800000"/>
            <a:headEnd/>
            <a:tailEnd/>
          </a:ln>
          <a:effectLst>
            <a:prstShdw prst="shdw17" dist="17961" dir="2700000">
              <a:srgbClr val="990000"/>
            </a:prstShdw>
          </a:effectLst>
        </p:spPr>
        <p:txBody>
          <a:bodyPr wrap="none" anchor="ctr"/>
          <a:lstStyle/>
          <a:p>
            <a:endParaRPr lang="de-DE"/>
          </a:p>
        </p:txBody>
      </p:sp>
      <p:sp>
        <p:nvSpPr>
          <p:cNvPr id="18437" name="Rectangle 5"/>
          <p:cNvSpPr>
            <a:spLocks noChangeArrowheads="1"/>
          </p:cNvSpPr>
          <p:nvPr/>
        </p:nvSpPr>
        <p:spPr bwMode="auto">
          <a:xfrm>
            <a:off x="1403350" y="4076700"/>
            <a:ext cx="215900" cy="215900"/>
          </a:xfrm>
          <a:prstGeom prst="rect">
            <a:avLst/>
          </a:prstGeom>
          <a:gradFill rotWithShape="1">
            <a:gsLst>
              <a:gs pos="0">
                <a:srgbClr val="760000"/>
              </a:gs>
              <a:gs pos="50000">
                <a:srgbClr val="FF0000"/>
              </a:gs>
              <a:gs pos="100000">
                <a:srgbClr val="760000"/>
              </a:gs>
            </a:gsLst>
            <a:lin ang="5400000" scaled="1"/>
          </a:gradFill>
          <a:ln w="9525" algn="ctr">
            <a:noFill/>
            <a:miter lim="800000"/>
            <a:headEnd/>
            <a:tailEnd/>
          </a:ln>
          <a:effectLst>
            <a:prstShdw prst="shdw17" dist="17961" dir="2700000">
              <a:srgbClr val="990000"/>
            </a:prstShdw>
          </a:effectLst>
        </p:spPr>
        <p:txBody>
          <a:bodyPr wrap="none" anchor="ctr"/>
          <a:lstStyle/>
          <a:p>
            <a:endParaRPr lang="de-DE"/>
          </a:p>
        </p:txBody>
      </p:sp>
      <p:sp>
        <p:nvSpPr>
          <p:cNvPr id="18438" name="Text Box 6"/>
          <p:cNvSpPr txBox="1">
            <a:spLocks noChangeArrowheads="1"/>
          </p:cNvSpPr>
          <p:nvPr/>
        </p:nvSpPr>
        <p:spPr bwMode="auto">
          <a:xfrm>
            <a:off x="1187450" y="4594225"/>
            <a:ext cx="6769100" cy="779463"/>
          </a:xfrm>
          <a:prstGeom prst="rect">
            <a:avLst/>
          </a:prstGeom>
          <a:solidFill>
            <a:srgbClr val="FFCC00"/>
          </a:solidFill>
          <a:ln w="9525" algn="ctr">
            <a:noFill/>
            <a:miter lim="800000"/>
            <a:headEnd/>
            <a:tailEnd/>
          </a:ln>
          <a:effectLst>
            <a:prstShdw prst="shdw17" dist="17961" dir="2700000">
              <a:srgbClr val="997A00"/>
            </a:prstShdw>
          </a:effectLst>
        </p:spPr>
        <p:txBody>
          <a:bodyPr>
            <a:spAutoFit/>
          </a:bodyPr>
          <a:lstStyle/>
          <a:p>
            <a:pPr algn="ctr">
              <a:spcBef>
                <a:spcPct val="50000"/>
              </a:spcBef>
            </a:pPr>
            <a:r>
              <a:rPr lang="ja-JP" altLang="en-US" b="1"/>
              <a:t>安全とは　「受容できないリスクのないこと」　</a:t>
            </a:r>
          </a:p>
          <a:p>
            <a:pPr algn="ctr">
              <a:spcBef>
                <a:spcPct val="50000"/>
              </a:spcBef>
            </a:pPr>
            <a:r>
              <a:rPr lang="ja-JP" altLang="en-US" b="1"/>
              <a:t>（ </a:t>
            </a:r>
            <a:r>
              <a:rPr lang="en-US" altLang="ja-JP"/>
              <a:t>freedom from unacceptable risk </a:t>
            </a:r>
            <a:r>
              <a:rPr lang="ja-JP" altLang="en-US" b="1"/>
              <a:t>）」</a:t>
            </a:r>
            <a:r>
              <a:rPr lang="ja-JP" altLang="en-US"/>
              <a:t>（</a:t>
            </a:r>
            <a:r>
              <a:rPr lang="en-US" altLang="ja-JP"/>
              <a:t>ISO/IEC</a:t>
            </a:r>
            <a:r>
              <a:rPr lang="ja-JP" altLang="en-US"/>
              <a:t>ガイド</a:t>
            </a:r>
            <a:r>
              <a:rPr lang="en-US" altLang="ja-JP"/>
              <a:t>51</a:t>
            </a:r>
            <a:r>
              <a:rPr lang="ja-JP" altLang="en-US"/>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41338" y="5105400"/>
            <a:ext cx="7924800" cy="1371600"/>
          </a:xfrm>
          <a:prstGeom prst="rect">
            <a:avLst/>
          </a:prstGeom>
          <a:noFill/>
          <a:ln w="28575">
            <a:solidFill>
              <a:schemeClr val="bg1"/>
            </a:solidFill>
            <a:prstDash val="dash"/>
            <a:miter lim="800000"/>
            <a:headEnd/>
            <a:tailEnd/>
          </a:ln>
        </p:spPr>
        <p:txBody>
          <a:bodyPr wrap="none" anchor="ctr"/>
          <a:lstStyle/>
          <a:p>
            <a:endParaRPr lang="de-DE"/>
          </a:p>
        </p:txBody>
      </p:sp>
      <p:sp>
        <p:nvSpPr>
          <p:cNvPr id="19459" name="Text Box 3"/>
          <p:cNvSpPr txBox="1">
            <a:spLocks noChangeArrowheads="1"/>
          </p:cNvSpPr>
          <p:nvPr/>
        </p:nvSpPr>
        <p:spPr bwMode="auto">
          <a:xfrm>
            <a:off x="1828800" y="457200"/>
            <a:ext cx="5486400" cy="641350"/>
          </a:xfrm>
          <a:prstGeom prst="rect">
            <a:avLst/>
          </a:prstGeom>
          <a:noFill/>
          <a:ln w="9525">
            <a:noFill/>
            <a:miter lim="800000"/>
            <a:headEnd/>
            <a:tailEnd/>
          </a:ln>
        </p:spPr>
        <p:txBody>
          <a:bodyPr>
            <a:spAutoFit/>
          </a:bodyPr>
          <a:lstStyle/>
          <a:p>
            <a:pPr algn="ctr">
              <a:spcBef>
                <a:spcPct val="50000"/>
              </a:spcBef>
            </a:pPr>
            <a:r>
              <a:rPr lang="ja-JP" altLang="en-US" sz="3600">
                <a:latin typeface="Times New Roman" pitchFamily="18" charset="0"/>
              </a:rPr>
              <a:t>福祉用具に関わる専門職</a:t>
            </a:r>
          </a:p>
        </p:txBody>
      </p:sp>
      <p:sp>
        <p:nvSpPr>
          <p:cNvPr id="19460" name="Text Box 4"/>
          <p:cNvSpPr txBox="1">
            <a:spLocks noChangeArrowheads="1"/>
          </p:cNvSpPr>
          <p:nvPr/>
        </p:nvSpPr>
        <p:spPr bwMode="auto">
          <a:xfrm>
            <a:off x="609600" y="1447800"/>
            <a:ext cx="8331200" cy="3506788"/>
          </a:xfrm>
          <a:prstGeom prst="rect">
            <a:avLst/>
          </a:prstGeom>
          <a:noFill/>
          <a:ln w="9525">
            <a:noFill/>
            <a:miter lim="800000"/>
            <a:headEnd/>
            <a:tailEnd/>
          </a:ln>
        </p:spPr>
        <p:txBody>
          <a:bodyPr>
            <a:spAutoFit/>
          </a:bodyPr>
          <a:lstStyle/>
          <a:p>
            <a:pPr>
              <a:spcBef>
                <a:spcPct val="50000"/>
              </a:spcBef>
            </a:pPr>
            <a:r>
              <a:rPr lang="ja-JP" altLang="en-US" sz="3200">
                <a:latin typeface="Times New Roman" pitchFamily="18" charset="0"/>
              </a:rPr>
              <a:t>・医師</a:t>
            </a:r>
          </a:p>
          <a:p>
            <a:pPr>
              <a:spcBef>
                <a:spcPct val="50000"/>
              </a:spcBef>
            </a:pPr>
            <a:r>
              <a:rPr lang="ja-JP" altLang="en-US" sz="3200">
                <a:latin typeface="Times New Roman" pitchFamily="18" charset="0"/>
              </a:rPr>
              <a:t>・作業療法士</a:t>
            </a:r>
          </a:p>
          <a:p>
            <a:pPr>
              <a:spcBef>
                <a:spcPct val="50000"/>
              </a:spcBef>
            </a:pPr>
            <a:r>
              <a:rPr lang="ja-JP" altLang="en-US" sz="3200">
                <a:latin typeface="Times New Roman" pitchFamily="18" charset="0"/>
              </a:rPr>
              <a:t>・理学療法士</a:t>
            </a:r>
          </a:p>
          <a:p>
            <a:pPr>
              <a:spcBef>
                <a:spcPct val="50000"/>
              </a:spcBef>
            </a:pPr>
            <a:r>
              <a:rPr lang="ja-JP" altLang="en-US" sz="3200">
                <a:latin typeface="Times New Roman" pitchFamily="18" charset="0"/>
              </a:rPr>
              <a:t>・看護師・保健師</a:t>
            </a:r>
          </a:p>
          <a:p>
            <a:pPr>
              <a:spcBef>
                <a:spcPct val="50000"/>
              </a:spcBef>
            </a:pPr>
            <a:r>
              <a:rPr lang="ja-JP" altLang="en-US" sz="3200">
                <a:latin typeface="Times New Roman" pitchFamily="18" charset="0"/>
              </a:rPr>
              <a:t>・福祉用具専門相談員</a:t>
            </a:r>
          </a:p>
        </p:txBody>
      </p:sp>
      <p:sp>
        <p:nvSpPr>
          <p:cNvPr id="19461" name="Text Box 5"/>
          <p:cNvSpPr txBox="1">
            <a:spLocks noChangeArrowheads="1"/>
          </p:cNvSpPr>
          <p:nvPr/>
        </p:nvSpPr>
        <p:spPr bwMode="auto">
          <a:xfrm>
            <a:off x="323850" y="5181600"/>
            <a:ext cx="8820150" cy="1127125"/>
          </a:xfrm>
          <a:prstGeom prst="rect">
            <a:avLst/>
          </a:prstGeom>
          <a:noFill/>
          <a:ln w="28575">
            <a:noFill/>
            <a:prstDash val="dash"/>
            <a:miter lim="800000"/>
            <a:headEnd/>
            <a:tailEnd/>
          </a:ln>
        </p:spPr>
        <p:txBody>
          <a:bodyPr>
            <a:spAutoFit/>
          </a:bodyPr>
          <a:lstStyle/>
          <a:p>
            <a:pPr>
              <a:spcBef>
                <a:spcPct val="50000"/>
              </a:spcBef>
            </a:pPr>
            <a:r>
              <a:rPr lang="ja-JP" altLang="en-US" sz="3200">
                <a:latin typeface="Times New Roman" pitchFamily="18" charset="0"/>
              </a:rPr>
              <a:t>・</a:t>
            </a:r>
            <a:r>
              <a:rPr lang="ja-JP" altLang="en-US" sz="2400">
                <a:latin typeface="Times New Roman" pitchFamily="18" charset="0"/>
              </a:rPr>
              <a:t>福祉用具プランナー　（（財）テクノエイド協会）</a:t>
            </a:r>
          </a:p>
          <a:p>
            <a:pPr>
              <a:spcBef>
                <a:spcPct val="50000"/>
              </a:spcBef>
            </a:pPr>
            <a:r>
              <a:rPr lang="ja-JP" altLang="en-US" sz="2400">
                <a:latin typeface="Times New Roman" pitchFamily="18" charset="0"/>
              </a:rPr>
              <a:t>・福祉用具供給事業従事者研修　（（社）シルバーサービス振興会）</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446088" y="274638"/>
            <a:ext cx="8229600" cy="1143000"/>
          </a:xfrm>
        </p:spPr>
        <p:txBody>
          <a:bodyPr/>
          <a:lstStyle/>
          <a:p>
            <a:r>
              <a:rPr lang="ja-JP" altLang="en-US" smtClean="0"/>
              <a:t>福祉用具貸与</a:t>
            </a:r>
          </a:p>
        </p:txBody>
      </p:sp>
      <p:sp>
        <p:nvSpPr>
          <p:cNvPr id="20483" name="Text Box 3"/>
          <p:cNvSpPr txBox="1">
            <a:spLocks noChangeArrowheads="1"/>
          </p:cNvSpPr>
          <p:nvPr/>
        </p:nvSpPr>
        <p:spPr bwMode="auto">
          <a:xfrm>
            <a:off x="611188" y="1628775"/>
            <a:ext cx="7921625" cy="4302125"/>
          </a:xfrm>
          <a:prstGeom prst="rect">
            <a:avLst/>
          </a:prstGeom>
          <a:noFill/>
          <a:ln w="9525" algn="ctr">
            <a:noFill/>
            <a:miter lim="800000"/>
            <a:headEnd/>
            <a:tailEnd/>
          </a:ln>
        </p:spPr>
        <p:txBody>
          <a:bodyPr>
            <a:spAutoFit/>
          </a:bodyPr>
          <a:lstStyle/>
          <a:p>
            <a:pPr>
              <a:spcBef>
                <a:spcPct val="50000"/>
              </a:spcBef>
            </a:pPr>
            <a:r>
              <a:rPr lang="ja-JP" altLang="en-US" sz="2800"/>
              <a:t>　要介護状態となった場合においても、その利用者が可能な限りその居宅において、その有する能力に応じ自立した日常生活を営むことができるよう、</a:t>
            </a:r>
            <a:r>
              <a:rPr lang="ja-JP" altLang="en-US" sz="2800">
                <a:solidFill>
                  <a:srgbClr val="FF6600"/>
                </a:solidFill>
              </a:rPr>
              <a:t>利用者の心身の状況</a:t>
            </a:r>
            <a:r>
              <a:rPr lang="ja-JP" altLang="en-US" sz="2800"/>
              <a:t>、</a:t>
            </a:r>
            <a:r>
              <a:rPr lang="ja-JP" altLang="en-US" sz="2800">
                <a:solidFill>
                  <a:srgbClr val="FF6600"/>
                </a:solidFill>
              </a:rPr>
              <a:t>希望</a:t>
            </a:r>
            <a:r>
              <a:rPr lang="ja-JP" altLang="en-US" sz="2800"/>
              <a:t>及びその置かれている</a:t>
            </a:r>
            <a:r>
              <a:rPr lang="ja-JP" altLang="en-US" sz="2800">
                <a:solidFill>
                  <a:srgbClr val="FF6600"/>
                </a:solidFill>
              </a:rPr>
              <a:t>環境</a:t>
            </a:r>
            <a:r>
              <a:rPr lang="ja-JP" altLang="en-US" sz="2800"/>
              <a:t>を踏まえた適切な福祉用具の</a:t>
            </a:r>
            <a:r>
              <a:rPr lang="ja-JP" altLang="en-US" sz="2800" u="sng">
                <a:solidFill>
                  <a:srgbClr val="FF0000"/>
                </a:solidFill>
              </a:rPr>
              <a:t>選定の援助、取付け、調整等</a:t>
            </a:r>
            <a:r>
              <a:rPr lang="ja-JP" altLang="en-US" sz="2800"/>
              <a:t>を行い、福祉用具を貸与することにより、利用者の日常生活上の便宜を図り、その機能訓練に資するとともに、利用者を介護する者の負担の軽減を図るものでなければならない。</a:t>
            </a:r>
          </a:p>
          <a:p>
            <a:pPr algn="r">
              <a:spcBef>
                <a:spcPct val="50000"/>
              </a:spcBef>
            </a:pPr>
            <a:r>
              <a:rPr lang="ja-JP" altLang="en-US" sz="1600"/>
              <a:t>（介護保険法指定居宅サービス等の事業の人員、設備及び運営に関する基準）</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908175" y="14288"/>
            <a:ext cx="5400675" cy="436562"/>
          </a:xfrm>
          <a:prstGeom prst="rect">
            <a:avLst/>
          </a:prstGeom>
          <a:solidFill>
            <a:srgbClr val="CCFFCC"/>
          </a:solidFill>
          <a:ln w="9525">
            <a:solidFill>
              <a:schemeClr val="tx1"/>
            </a:solidFill>
            <a:miter lim="800000"/>
            <a:headEnd/>
            <a:tailEnd/>
          </a:ln>
        </p:spPr>
        <p:txBody>
          <a:bodyPr anchor="ctr">
            <a:spAutoFit/>
          </a:bodyPr>
          <a:lstStyle/>
          <a:p>
            <a:pPr algn="ctr">
              <a:spcBef>
                <a:spcPct val="50000"/>
              </a:spcBef>
            </a:pPr>
            <a:r>
              <a:rPr lang="ja-JP" altLang="en-US" sz="2200"/>
              <a:t>福祉用具について</a:t>
            </a:r>
          </a:p>
        </p:txBody>
      </p:sp>
      <p:sp>
        <p:nvSpPr>
          <p:cNvPr id="5123" name="Text Box 3" descr="70%"/>
          <p:cNvSpPr txBox="1">
            <a:spLocks noChangeArrowheads="1"/>
          </p:cNvSpPr>
          <p:nvPr/>
        </p:nvSpPr>
        <p:spPr bwMode="auto">
          <a:xfrm>
            <a:off x="179388" y="549275"/>
            <a:ext cx="2089150" cy="376238"/>
          </a:xfrm>
          <a:prstGeom prst="rect">
            <a:avLst/>
          </a:prstGeom>
          <a:pattFill prst="pct70">
            <a:fgClr>
              <a:schemeClr val="accent1"/>
            </a:fgClr>
            <a:bgClr>
              <a:schemeClr val="bg1"/>
            </a:bgClr>
          </a:pattFill>
          <a:ln w="9525">
            <a:solidFill>
              <a:schemeClr val="tx1"/>
            </a:solidFill>
            <a:miter lim="800000"/>
            <a:headEnd/>
            <a:tailEnd/>
          </a:ln>
        </p:spPr>
        <p:txBody>
          <a:bodyPr>
            <a:spAutoFit/>
          </a:bodyPr>
          <a:lstStyle/>
          <a:p>
            <a:pPr>
              <a:spcBef>
                <a:spcPct val="50000"/>
              </a:spcBef>
            </a:pPr>
            <a:r>
              <a:rPr lang="en-US" altLang="ja-JP"/>
              <a:t>Ⅰ</a:t>
            </a:r>
            <a:r>
              <a:rPr lang="ja-JP" altLang="en-US"/>
              <a:t>　現状と課題</a:t>
            </a:r>
          </a:p>
        </p:txBody>
      </p:sp>
      <p:sp>
        <p:nvSpPr>
          <p:cNvPr id="5124" name="Rectangle 4"/>
          <p:cNvSpPr>
            <a:spLocks noChangeArrowheads="1"/>
          </p:cNvSpPr>
          <p:nvPr/>
        </p:nvSpPr>
        <p:spPr bwMode="auto">
          <a:xfrm>
            <a:off x="179388" y="1052513"/>
            <a:ext cx="8785225" cy="1081087"/>
          </a:xfrm>
          <a:prstGeom prst="rect">
            <a:avLst/>
          </a:prstGeom>
          <a:noFill/>
          <a:ln w="9525">
            <a:solidFill>
              <a:schemeClr val="tx1"/>
            </a:solidFill>
            <a:miter lim="800000"/>
            <a:headEnd/>
            <a:tailEnd/>
          </a:ln>
        </p:spPr>
        <p:txBody>
          <a:bodyPr anchor="ctr"/>
          <a:lstStyle/>
          <a:p>
            <a:r>
              <a:rPr lang="en-US" altLang="ja-JP" sz="1600"/>
              <a:t>【</a:t>
            </a:r>
            <a:r>
              <a:rPr lang="ja-JP" altLang="en-US" sz="1600"/>
              <a:t>制度の概要</a:t>
            </a:r>
            <a:r>
              <a:rPr lang="en-US" altLang="ja-JP" sz="1600"/>
              <a:t>】</a:t>
            </a:r>
          </a:p>
          <a:p>
            <a:r>
              <a:rPr lang="en-US" altLang="ja-JP" sz="1600"/>
              <a:t>○</a:t>
            </a:r>
            <a:r>
              <a:rPr lang="ja-JP" altLang="en-US" sz="1600"/>
              <a:t>　福祉用具は、「要介護者等の日常生活の便宜を図るための用具及び要介護者等の機能訓練の</a:t>
            </a:r>
          </a:p>
          <a:p>
            <a:r>
              <a:rPr lang="ja-JP" altLang="en-US" sz="1600"/>
              <a:t>　 ための用具であって、日常生活の自立を助けるもの」としており、以下のものを対象種目として厚</a:t>
            </a:r>
          </a:p>
          <a:p>
            <a:r>
              <a:rPr lang="ja-JP" altLang="en-US" sz="1600"/>
              <a:t>　 生労働大臣告示で定めている。</a:t>
            </a:r>
          </a:p>
        </p:txBody>
      </p:sp>
      <p:graphicFrame>
        <p:nvGraphicFramePr>
          <p:cNvPr id="474117" name="Group 5"/>
          <p:cNvGraphicFramePr>
            <a:graphicFrameLocks noGrp="1"/>
          </p:cNvGraphicFramePr>
          <p:nvPr/>
        </p:nvGraphicFramePr>
        <p:xfrm>
          <a:off x="395288" y="2276475"/>
          <a:ext cx="8424862" cy="1828800"/>
        </p:xfrm>
        <a:graphic>
          <a:graphicData uri="http://schemas.openxmlformats.org/drawingml/2006/table">
            <a:tbl>
              <a:tblPr/>
              <a:tblGrid>
                <a:gridCol w="863600"/>
                <a:gridCol w="3559175"/>
                <a:gridCol w="4002087"/>
              </a:tblGrid>
              <a:tr h="2476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福祉用具貸与</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特定福祉用具販売</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r>
              <a:tr h="13827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対象種目</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・車いす（付属品含む）　・特殊寝台（付属品含む）</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・床ずれ防止用具　　　　・体位変換器</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・手すり　　　　　　　　　　 ・スロープ</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・歩行器　　　　　　　　　　・歩行補助つえ</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・認知症老人徘徊感知機器</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・移動用リフト（つり具の部分を除く）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 ・ 腰掛便座　　　　　　 ・ 特殊尿器</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 ・ 入浴補助用具（入浴用いす、 浴槽用手すり、浴槽内い</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　　す、入浴台、浴室内すのこ、浴槽内すのこ）</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 ・ 簡易浴槽</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rPr>
                        <a:t> ・ 移動用リフトのつり具の部分</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r>
            </a:tbl>
          </a:graphicData>
        </a:graphic>
      </p:graphicFrame>
      <p:sp>
        <p:nvSpPr>
          <p:cNvPr id="5140" name="Rectangle 22"/>
          <p:cNvSpPr>
            <a:spLocks noChangeArrowheads="1"/>
          </p:cNvSpPr>
          <p:nvPr/>
        </p:nvSpPr>
        <p:spPr bwMode="auto">
          <a:xfrm>
            <a:off x="250825" y="4149725"/>
            <a:ext cx="8642350" cy="2376488"/>
          </a:xfrm>
          <a:prstGeom prst="rect">
            <a:avLst/>
          </a:prstGeom>
          <a:noFill/>
          <a:ln w="9525">
            <a:solidFill>
              <a:schemeClr val="tx1"/>
            </a:solidFill>
            <a:miter lim="800000"/>
            <a:headEnd/>
            <a:tailEnd/>
          </a:ln>
        </p:spPr>
        <p:txBody>
          <a:bodyPr anchor="ctr"/>
          <a:lstStyle/>
          <a:p>
            <a:r>
              <a:rPr lang="en-US" altLang="ja-JP" sz="1400"/>
              <a:t>【</a:t>
            </a:r>
            <a:r>
              <a:rPr lang="ja-JP" altLang="en-US" sz="1400"/>
              <a:t>給付制度の概要</a:t>
            </a:r>
            <a:r>
              <a:rPr lang="en-US" altLang="ja-JP" sz="1400"/>
              <a:t>】</a:t>
            </a:r>
          </a:p>
          <a:p>
            <a:r>
              <a:rPr lang="en-US" altLang="ja-JP" sz="1400"/>
              <a:t>①</a:t>
            </a:r>
            <a:r>
              <a:rPr lang="ja-JP" altLang="en-US" sz="1400"/>
              <a:t>　貸与の原則</a:t>
            </a:r>
          </a:p>
          <a:p>
            <a:r>
              <a:rPr lang="ja-JP" altLang="en-US" sz="1400"/>
              <a:t>　 　利用者の身体状況や要介護度の変化、福祉用具の機能の向上に応じて、適時・適切な福祉用具を利用者に</a:t>
            </a:r>
          </a:p>
          <a:p>
            <a:r>
              <a:rPr lang="ja-JP" altLang="en-US" sz="1400"/>
              <a:t>　提供できるよう、貸与を原則としている。</a:t>
            </a:r>
          </a:p>
          <a:p>
            <a:endParaRPr lang="ja-JP" altLang="en-US" sz="400"/>
          </a:p>
          <a:p>
            <a:r>
              <a:rPr lang="ja-JP" altLang="en-US" sz="1400"/>
              <a:t>②　販売種目（原則年間</a:t>
            </a:r>
            <a:r>
              <a:rPr lang="en-US" altLang="ja-JP" sz="1400"/>
              <a:t>10</a:t>
            </a:r>
            <a:r>
              <a:rPr lang="ja-JP" altLang="en-US" sz="1400"/>
              <a:t>万円を限度）</a:t>
            </a:r>
          </a:p>
          <a:p>
            <a:r>
              <a:rPr lang="ja-JP" altLang="en-US" sz="1400"/>
              <a:t>　　 貸与になじまない性質のもの（他人が使用したものを再利用することに心理的抵抗感が伴うもの、使用によっ</a:t>
            </a:r>
          </a:p>
          <a:p>
            <a:r>
              <a:rPr lang="ja-JP" altLang="en-US" sz="1400"/>
              <a:t>　て形態・品質が変化し、再利用できないもの）は、福祉用具の購入費を保険給付の対象としている。</a:t>
            </a:r>
          </a:p>
          <a:p>
            <a:endParaRPr lang="ja-JP" altLang="en-US" sz="400"/>
          </a:p>
          <a:p>
            <a:r>
              <a:rPr lang="ja-JP" altLang="en-US" sz="1400"/>
              <a:t>③　現に要した費用</a:t>
            </a:r>
          </a:p>
          <a:p>
            <a:r>
              <a:rPr lang="ja-JP" altLang="en-US" sz="1400"/>
              <a:t>　　 福祉用具の貸与及び購入は、市場の価格競争を通じて適切な価格による給付が行われるよう、保険給付にお</a:t>
            </a:r>
          </a:p>
          <a:p>
            <a:r>
              <a:rPr lang="ja-JP" altLang="en-US" sz="1400"/>
              <a:t>　ける公定価格を定めず、現に要した費用の額により保険給付する仕組みとしている。</a:t>
            </a:r>
          </a:p>
        </p:txBody>
      </p:sp>
      <p:sp>
        <p:nvSpPr>
          <p:cNvPr id="5141" name="Text Box 23"/>
          <p:cNvSpPr txBox="1">
            <a:spLocks noChangeArrowheads="1"/>
          </p:cNvSpPr>
          <p:nvPr/>
        </p:nvSpPr>
        <p:spPr bwMode="auto">
          <a:xfrm>
            <a:off x="8459788" y="6597650"/>
            <a:ext cx="287337" cy="428625"/>
          </a:xfrm>
          <a:prstGeom prst="rect">
            <a:avLst/>
          </a:prstGeom>
          <a:noFill/>
          <a:ln w="9525">
            <a:noFill/>
            <a:miter lim="800000"/>
            <a:headEnd/>
            <a:tailEnd/>
          </a:ln>
        </p:spPr>
        <p:txBody>
          <a:bodyPr>
            <a:spAutoFit/>
          </a:bodyPr>
          <a:lstStyle/>
          <a:p>
            <a:pPr>
              <a:spcBef>
                <a:spcPct val="50000"/>
              </a:spcBef>
            </a:pPr>
            <a:fld id="{C6CA8AAF-D695-439C-8DF8-09874A440D21}" type="slidenum">
              <a:rPr lang="ja-JP" altLang="en-US" sz="1100"/>
              <a:pPr>
                <a:spcBef>
                  <a:spcPct val="50000"/>
                </a:spcBef>
              </a:pPr>
              <a:t>2</a:t>
            </a:fld>
            <a:endParaRPr lang="en-US" altLang="ja-JP" sz="11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ja-JP" altLang="en-US" sz="4000" smtClean="0"/>
              <a:t>指定福祉用具貸与の基本取扱方針</a:t>
            </a:r>
          </a:p>
        </p:txBody>
      </p:sp>
      <p:sp>
        <p:nvSpPr>
          <p:cNvPr id="21507" name="Rectangle 3"/>
          <p:cNvSpPr>
            <a:spLocks noGrp="1" noChangeArrowheads="1"/>
          </p:cNvSpPr>
          <p:nvPr>
            <p:ph type="body" idx="1"/>
          </p:nvPr>
        </p:nvSpPr>
        <p:spPr>
          <a:xfrm>
            <a:off x="457200" y="1600200"/>
            <a:ext cx="8229600" cy="5257800"/>
          </a:xfrm>
        </p:spPr>
        <p:txBody>
          <a:bodyPr/>
          <a:lstStyle/>
          <a:p>
            <a:pPr>
              <a:lnSpc>
                <a:spcPct val="90000"/>
              </a:lnSpc>
              <a:buFontTx/>
              <a:buNone/>
            </a:pPr>
            <a:r>
              <a:rPr lang="ja-JP" altLang="en-US" sz="2800" smtClean="0"/>
              <a:t>□指定福祉用具は、利用者の要介護状態の軽減又は悪化の防止並びに利用者を介護する者の負担の軽減に資するよう、適切に行わなければならない。</a:t>
            </a:r>
          </a:p>
          <a:p>
            <a:pPr>
              <a:lnSpc>
                <a:spcPct val="90000"/>
              </a:lnSpc>
              <a:buFontTx/>
              <a:buNone/>
            </a:pPr>
            <a:endParaRPr lang="ja-JP" altLang="en-US" sz="2800" smtClean="0"/>
          </a:p>
          <a:p>
            <a:pPr>
              <a:lnSpc>
                <a:spcPct val="90000"/>
              </a:lnSpc>
              <a:buFontTx/>
              <a:buNone/>
            </a:pPr>
            <a:r>
              <a:rPr lang="ja-JP" altLang="en-US" sz="2800" smtClean="0"/>
              <a:t>□指定福祉用具貸与事業者は、常に、清潔かつ安全で正常な機能を有する福祉用具を貸与しなければならない。</a:t>
            </a:r>
          </a:p>
          <a:p>
            <a:pPr>
              <a:lnSpc>
                <a:spcPct val="90000"/>
              </a:lnSpc>
              <a:buFontTx/>
              <a:buNone/>
            </a:pPr>
            <a:endParaRPr lang="ja-JP" altLang="en-US" sz="2800" smtClean="0"/>
          </a:p>
          <a:p>
            <a:pPr>
              <a:lnSpc>
                <a:spcPct val="90000"/>
              </a:lnSpc>
              <a:buFontTx/>
              <a:buNone/>
            </a:pPr>
            <a:r>
              <a:rPr lang="ja-JP" altLang="en-US" sz="2800" smtClean="0"/>
              <a:t>□指定福祉用具貸与事業者は、自ら提供する指定福祉用具貸与の質の評価を行い、常にその改善を図らなければならない。</a:t>
            </a:r>
          </a:p>
          <a:p>
            <a:pPr algn="r" eaLnBrk="1" hangingPunct="1">
              <a:spcBef>
                <a:spcPct val="50000"/>
              </a:spcBef>
              <a:buFontTx/>
              <a:buNone/>
            </a:pPr>
            <a:r>
              <a:rPr lang="ja-JP" altLang="en-US" sz="1600" smtClean="0"/>
              <a:t>（介護保険法指定居宅サービス等の事業の人員、設備及び運営に関する基準）</a:t>
            </a:r>
          </a:p>
          <a:p>
            <a:pPr algn="r" eaLnBrk="1" hangingPunct="1">
              <a:spcBef>
                <a:spcPct val="50000"/>
              </a:spcBef>
              <a:buFontTx/>
              <a:buNone/>
            </a:pPr>
            <a:endParaRPr lang="ja-JP" altLang="en-US" sz="2800" smtClean="0"/>
          </a:p>
        </p:txBody>
      </p:sp>
      <p:sp>
        <p:nvSpPr>
          <p:cNvPr id="21508" name="Rectangle 4"/>
          <p:cNvSpPr>
            <a:spLocks noChangeArrowheads="1"/>
          </p:cNvSpPr>
          <p:nvPr/>
        </p:nvSpPr>
        <p:spPr bwMode="auto">
          <a:xfrm>
            <a:off x="539750" y="1700213"/>
            <a:ext cx="287338" cy="288925"/>
          </a:xfrm>
          <a:prstGeom prst="rect">
            <a:avLst/>
          </a:prstGeom>
          <a:gradFill rotWithShape="1">
            <a:gsLst>
              <a:gs pos="0">
                <a:srgbClr val="760000"/>
              </a:gs>
              <a:gs pos="50000">
                <a:srgbClr val="FF0000"/>
              </a:gs>
              <a:gs pos="100000">
                <a:srgbClr val="760000"/>
              </a:gs>
            </a:gsLst>
            <a:lin ang="5400000" scaled="1"/>
          </a:gradFill>
          <a:ln w="9525" algn="ctr">
            <a:noFill/>
            <a:miter lim="800000"/>
            <a:headEnd/>
            <a:tailEnd/>
          </a:ln>
          <a:effectLst>
            <a:prstShdw prst="shdw17" dist="17961" dir="2700000">
              <a:srgbClr val="990000"/>
            </a:prstShdw>
          </a:effectLst>
        </p:spPr>
        <p:txBody>
          <a:bodyPr wrap="none" anchor="ctr"/>
          <a:lstStyle/>
          <a:p>
            <a:endParaRPr lang="de-DE"/>
          </a:p>
        </p:txBody>
      </p:sp>
      <p:sp>
        <p:nvSpPr>
          <p:cNvPr id="21509" name="Rectangle 5"/>
          <p:cNvSpPr>
            <a:spLocks noChangeArrowheads="1"/>
          </p:cNvSpPr>
          <p:nvPr/>
        </p:nvSpPr>
        <p:spPr bwMode="auto">
          <a:xfrm>
            <a:off x="539750" y="3427413"/>
            <a:ext cx="287338" cy="288925"/>
          </a:xfrm>
          <a:prstGeom prst="rect">
            <a:avLst/>
          </a:prstGeom>
          <a:gradFill rotWithShape="1">
            <a:gsLst>
              <a:gs pos="0">
                <a:srgbClr val="760000"/>
              </a:gs>
              <a:gs pos="50000">
                <a:srgbClr val="FF0000"/>
              </a:gs>
              <a:gs pos="100000">
                <a:srgbClr val="760000"/>
              </a:gs>
            </a:gsLst>
            <a:lin ang="5400000" scaled="1"/>
          </a:gradFill>
          <a:ln w="9525" algn="ctr">
            <a:noFill/>
            <a:miter lim="800000"/>
            <a:headEnd/>
            <a:tailEnd/>
          </a:ln>
          <a:effectLst>
            <a:prstShdw prst="shdw17" dist="17961" dir="2700000">
              <a:srgbClr val="990000"/>
            </a:prstShdw>
          </a:effectLst>
        </p:spPr>
        <p:txBody>
          <a:bodyPr wrap="none" anchor="ctr"/>
          <a:lstStyle/>
          <a:p>
            <a:endParaRPr lang="de-DE"/>
          </a:p>
        </p:txBody>
      </p:sp>
      <p:sp>
        <p:nvSpPr>
          <p:cNvPr id="21510" name="Rectangle 6"/>
          <p:cNvSpPr>
            <a:spLocks noChangeArrowheads="1"/>
          </p:cNvSpPr>
          <p:nvPr/>
        </p:nvSpPr>
        <p:spPr bwMode="auto">
          <a:xfrm>
            <a:off x="539750" y="5084763"/>
            <a:ext cx="287338" cy="288925"/>
          </a:xfrm>
          <a:prstGeom prst="rect">
            <a:avLst/>
          </a:prstGeom>
          <a:gradFill rotWithShape="1">
            <a:gsLst>
              <a:gs pos="0">
                <a:srgbClr val="760000"/>
              </a:gs>
              <a:gs pos="50000">
                <a:srgbClr val="FF0000"/>
              </a:gs>
              <a:gs pos="100000">
                <a:srgbClr val="760000"/>
              </a:gs>
            </a:gsLst>
            <a:lin ang="5400000" scaled="1"/>
          </a:gradFill>
          <a:ln w="9525" algn="ctr">
            <a:noFill/>
            <a:miter lim="800000"/>
            <a:headEnd/>
            <a:tailEnd/>
          </a:ln>
          <a:effectLst>
            <a:prstShdw prst="shdw17" dist="17961" dir="2700000">
              <a:srgbClr val="990000"/>
            </a:prstShdw>
          </a:effectLst>
        </p:spPr>
        <p:txBody>
          <a:bodyPr wrap="none" anchor="ctr"/>
          <a:lstStyle/>
          <a:p>
            <a:endParaRPr lang="de-DE"/>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4"/>
          <p:cNvSpPr>
            <a:spLocks noChangeShapeType="1"/>
          </p:cNvSpPr>
          <p:nvPr/>
        </p:nvSpPr>
        <p:spPr bwMode="auto">
          <a:xfrm>
            <a:off x="4572000" y="5237163"/>
            <a:ext cx="1693863" cy="0"/>
          </a:xfrm>
          <a:prstGeom prst="line">
            <a:avLst/>
          </a:prstGeom>
          <a:noFill/>
          <a:ln w="38100">
            <a:solidFill>
              <a:schemeClr val="accent2"/>
            </a:solidFill>
            <a:round/>
            <a:headEnd/>
            <a:tailEnd/>
          </a:ln>
        </p:spPr>
        <p:txBody>
          <a:bodyPr/>
          <a:lstStyle/>
          <a:p>
            <a:endParaRPr lang="de-DE"/>
          </a:p>
        </p:txBody>
      </p:sp>
      <p:sp>
        <p:nvSpPr>
          <p:cNvPr id="22531" name="Rectangle 5"/>
          <p:cNvSpPr>
            <a:spLocks noChangeArrowheads="1"/>
          </p:cNvSpPr>
          <p:nvPr/>
        </p:nvSpPr>
        <p:spPr bwMode="auto">
          <a:xfrm>
            <a:off x="6300788" y="5084763"/>
            <a:ext cx="2166937" cy="381000"/>
          </a:xfrm>
          <a:prstGeom prst="rect">
            <a:avLst/>
          </a:prstGeom>
          <a:gradFill rotWithShape="0">
            <a:gsLst>
              <a:gs pos="0">
                <a:srgbClr val="B26B00"/>
              </a:gs>
              <a:gs pos="50000">
                <a:srgbClr val="FF9900"/>
              </a:gs>
              <a:gs pos="100000">
                <a:srgbClr val="B26B00"/>
              </a:gs>
            </a:gsLst>
            <a:lin ang="5400000" scaled="1"/>
          </a:gradFill>
          <a:ln w="9525">
            <a:noFill/>
            <a:miter lim="800000"/>
            <a:headEnd/>
            <a:tailEnd/>
          </a:ln>
          <a:effectLst>
            <a:prstShdw prst="shdw17" dist="17961" dir="2700000">
              <a:srgbClr val="995C00"/>
            </a:prstShdw>
          </a:effectLst>
        </p:spPr>
        <p:txBody>
          <a:bodyPr wrap="none" anchor="ctr"/>
          <a:lstStyle/>
          <a:p>
            <a:pPr algn="ctr"/>
            <a:r>
              <a:rPr lang="ja-JP" altLang="en-US" sz="2000" b="1">
                <a:latin typeface="Century Gothic" pitchFamily="34" charset="0"/>
              </a:rPr>
              <a:t>ＯＴ ・ ＰＴ</a:t>
            </a:r>
          </a:p>
        </p:txBody>
      </p:sp>
      <p:sp>
        <p:nvSpPr>
          <p:cNvPr id="22532" name="Line 7"/>
          <p:cNvSpPr>
            <a:spLocks noChangeShapeType="1"/>
          </p:cNvSpPr>
          <p:nvPr/>
        </p:nvSpPr>
        <p:spPr bwMode="auto">
          <a:xfrm>
            <a:off x="5148263" y="2636838"/>
            <a:ext cx="1693862" cy="3175"/>
          </a:xfrm>
          <a:prstGeom prst="line">
            <a:avLst/>
          </a:prstGeom>
          <a:noFill/>
          <a:ln w="38100">
            <a:solidFill>
              <a:schemeClr val="accent2"/>
            </a:solidFill>
            <a:round/>
            <a:headEnd/>
            <a:tailEnd/>
          </a:ln>
        </p:spPr>
        <p:txBody>
          <a:bodyPr/>
          <a:lstStyle/>
          <a:p>
            <a:endParaRPr lang="de-DE"/>
          </a:p>
        </p:txBody>
      </p:sp>
      <p:sp>
        <p:nvSpPr>
          <p:cNvPr id="22533" name="Line 10"/>
          <p:cNvSpPr>
            <a:spLocks noChangeShapeType="1"/>
          </p:cNvSpPr>
          <p:nvPr/>
        </p:nvSpPr>
        <p:spPr bwMode="auto">
          <a:xfrm>
            <a:off x="4606925" y="4724400"/>
            <a:ext cx="1692275" cy="0"/>
          </a:xfrm>
          <a:prstGeom prst="line">
            <a:avLst/>
          </a:prstGeom>
          <a:noFill/>
          <a:ln w="38100">
            <a:solidFill>
              <a:schemeClr val="accent2"/>
            </a:solidFill>
            <a:round/>
            <a:headEnd/>
            <a:tailEnd/>
          </a:ln>
        </p:spPr>
        <p:txBody>
          <a:bodyPr/>
          <a:lstStyle/>
          <a:p>
            <a:endParaRPr lang="de-DE"/>
          </a:p>
        </p:txBody>
      </p:sp>
      <p:sp>
        <p:nvSpPr>
          <p:cNvPr id="22534" name="Rectangle 11"/>
          <p:cNvSpPr>
            <a:spLocks noChangeArrowheads="1"/>
          </p:cNvSpPr>
          <p:nvPr/>
        </p:nvSpPr>
        <p:spPr bwMode="auto">
          <a:xfrm>
            <a:off x="6300788" y="3860800"/>
            <a:ext cx="2159000" cy="1168400"/>
          </a:xfrm>
          <a:prstGeom prst="rect">
            <a:avLst/>
          </a:prstGeom>
          <a:gradFill rotWithShape="1">
            <a:gsLst>
              <a:gs pos="0">
                <a:srgbClr val="576869"/>
              </a:gs>
              <a:gs pos="50000">
                <a:srgbClr val="BBE0E3"/>
              </a:gs>
              <a:gs pos="100000">
                <a:srgbClr val="576869"/>
              </a:gs>
            </a:gsLst>
            <a:lin ang="5400000" scaled="1"/>
          </a:gradFill>
          <a:ln w="9525">
            <a:noFill/>
            <a:miter lim="800000"/>
            <a:headEnd/>
            <a:tailEnd/>
          </a:ln>
          <a:effectLst>
            <a:prstShdw prst="shdw17" dist="17961" dir="2700000">
              <a:srgbClr val="708688"/>
            </a:prstShdw>
          </a:effectLst>
        </p:spPr>
        <p:txBody>
          <a:bodyPr anchor="ctr"/>
          <a:lstStyle/>
          <a:p>
            <a:pPr algn="ctr"/>
            <a:r>
              <a:rPr lang="ja-JP" altLang="en-US" sz="2000" b="1">
                <a:latin typeface="Century Gothic" pitchFamily="34" charset="0"/>
              </a:rPr>
              <a:t>ＯＴ・ＰＴ</a:t>
            </a:r>
          </a:p>
          <a:p>
            <a:pPr algn="ctr"/>
            <a:r>
              <a:rPr lang="ja-JP" altLang="en-US" sz="1600" b="1">
                <a:latin typeface="Century Gothic" pitchFamily="34" charset="0"/>
              </a:rPr>
              <a:t>福祉用具専門相談員</a:t>
            </a:r>
          </a:p>
        </p:txBody>
      </p:sp>
      <p:sp>
        <p:nvSpPr>
          <p:cNvPr id="22535" name="Line 13"/>
          <p:cNvSpPr>
            <a:spLocks noChangeShapeType="1"/>
          </p:cNvSpPr>
          <p:nvPr/>
        </p:nvSpPr>
        <p:spPr bwMode="auto">
          <a:xfrm>
            <a:off x="5003800" y="1484313"/>
            <a:ext cx="1490663" cy="0"/>
          </a:xfrm>
          <a:prstGeom prst="line">
            <a:avLst/>
          </a:prstGeom>
          <a:noFill/>
          <a:ln w="38100">
            <a:solidFill>
              <a:schemeClr val="tx1"/>
            </a:solidFill>
            <a:round/>
            <a:headEnd/>
            <a:tailEnd/>
          </a:ln>
        </p:spPr>
        <p:txBody>
          <a:bodyPr/>
          <a:lstStyle/>
          <a:p>
            <a:endParaRPr lang="de-DE"/>
          </a:p>
        </p:txBody>
      </p:sp>
      <p:sp>
        <p:nvSpPr>
          <p:cNvPr id="22536" name="Rectangle 14"/>
          <p:cNvSpPr>
            <a:spLocks noChangeArrowheads="1"/>
          </p:cNvSpPr>
          <p:nvPr/>
        </p:nvSpPr>
        <p:spPr bwMode="auto">
          <a:xfrm>
            <a:off x="6300788" y="1125538"/>
            <a:ext cx="2166937" cy="700087"/>
          </a:xfrm>
          <a:prstGeom prst="rect">
            <a:avLst/>
          </a:prstGeom>
          <a:gradFill rotWithShape="0">
            <a:gsLst>
              <a:gs pos="0">
                <a:srgbClr val="C17400"/>
              </a:gs>
              <a:gs pos="50000">
                <a:srgbClr val="FF9900"/>
              </a:gs>
              <a:gs pos="100000">
                <a:srgbClr val="C17400"/>
              </a:gs>
            </a:gsLst>
            <a:lin ang="5400000" scaled="1"/>
          </a:gradFill>
          <a:ln w="9525">
            <a:noFill/>
            <a:miter lim="800000"/>
            <a:headEnd/>
            <a:tailEnd/>
          </a:ln>
        </p:spPr>
        <p:txBody>
          <a:bodyPr wrap="none" anchor="ctr"/>
          <a:lstStyle/>
          <a:p>
            <a:pPr algn="ctr"/>
            <a:r>
              <a:rPr lang="ja-JP" altLang="en-US" sz="2000" b="1">
                <a:latin typeface="Century Gothic" pitchFamily="34" charset="0"/>
              </a:rPr>
              <a:t>ＯＴ ・ ＰＴ</a:t>
            </a:r>
          </a:p>
        </p:txBody>
      </p:sp>
      <p:sp>
        <p:nvSpPr>
          <p:cNvPr id="22537" name="Text Box 15"/>
          <p:cNvSpPr txBox="1">
            <a:spLocks noChangeArrowheads="1"/>
          </p:cNvSpPr>
          <p:nvPr/>
        </p:nvSpPr>
        <p:spPr bwMode="auto">
          <a:xfrm>
            <a:off x="1287463" y="152400"/>
            <a:ext cx="6637337" cy="519113"/>
          </a:xfrm>
          <a:prstGeom prst="rect">
            <a:avLst/>
          </a:prstGeom>
          <a:noFill/>
          <a:ln w="9525">
            <a:noFill/>
            <a:miter lim="800000"/>
            <a:headEnd/>
            <a:tailEnd/>
          </a:ln>
        </p:spPr>
        <p:txBody>
          <a:bodyPr>
            <a:spAutoFit/>
          </a:bodyPr>
          <a:lstStyle/>
          <a:p>
            <a:pPr algn="ctr">
              <a:spcBef>
                <a:spcPct val="50000"/>
              </a:spcBef>
            </a:pPr>
            <a:r>
              <a:rPr lang="ja-JP" altLang="en-US" sz="2800" b="1">
                <a:latin typeface="Century Gothic" pitchFamily="34" charset="0"/>
              </a:rPr>
              <a:t>福祉用具のよりよい供給には？</a:t>
            </a:r>
          </a:p>
        </p:txBody>
      </p:sp>
      <p:sp>
        <p:nvSpPr>
          <p:cNvPr id="22538" name="AutoShape 17"/>
          <p:cNvSpPr>
            <a:spLocks noChangeArrowheads="1"/>
          </p:cNvSpPr>
          <p:nvPr/>
        </p:nvSpPr>
        <p:spPr bwMode="auto">
          <a:xfrm>
            <a:off x="2771775" y="5589588"/>
            <a:ext cx="812800" cy="457200"/>
          </a:xfrm>
          <a:prstGeom prst="upArrow">
            <a:avLst>
              <a:gd name="adj1" fmla="val 50000"/>
              <a:gd name="adj2" fmla="val 25000"/>
            </a:avLst>
          </a:prstGeom>
          <a:solidFill>
            <a:srgbClr val="FFFF00"/>
          </a:solidFill>
          <a:ln w="9525">
            <a:solidFill>
              <a:srgbClr val="FFCC00"/>
            </a:solidFill>
            <a:miter lim="800000"/>
            <a:headEnd/>
            <a:tailEnd/>
          </a:ln>
        </p:spPr>
        <p:txBody>
          <a:bodyPr vert="eaVert" wrap="none" anchor="ctr"/>
          <a:lstStyle/>
          <a:p>
            <a:endParaRPr lang="de-DE"/>
          </a:p>
        </p:txBody>
      </p:sp>
      <p:sp>
        <p:nvSpPr>
          <p:cNvPr id="22539" name="Oval 18"/>
          <p:cNvSpPr>
            <a:spLocks noChangeArrowheads="1"/>
          </p:cNvSpPr>
          <p:nvPr/>
        </p:nvSpPr>
        <p:spPr bwMode="auto">
          <a:xfrm>
            <a:off x="1042988" y="6019800"/>
            <a:ext cx="4392612" cy="762000"/>
          </a:xfrm>
          <a:prstGeom prst="ellipse">
            <a:avLst/>
          </a:prstGeom>
          <a:solidFill>
            <a:srgbClr val="FFFF00"/>
          </a:solidFill>
          <a:ln w="28575">
            <a:solidFill>
              <a:schemeClr val="tx1"/>
            </a:solidFill>
            <a:prstDash val="dash"/>
            <a:round/>
            <a:headEnd/>
            <a:tailEnd/>
          </a:ln>
        </p:spPr>
        <p:txBody>
          <a:bodyPr wrap="none" anchor="ctr"/>
          <a:lstStyle/>
          <a:p>
            <a:pPr algn="ctr"/>
            <a:r>
              <a:rPr lang="ja-JP" altLang="en-US" sz="2000" b="1">
                <a:latin typeface="Century Gothic" pitchFamily="34" charset="0"/>
              </a:rPr>
              <a:t>訪問・通所リハビリテーション機能</a:t>
            </a:r>
          </a:p>
        </p:txBody>
      </p:sp>
      <p:sp>
        <p:nvSpPr>
          <p:cNvPr id="22540" name="AutoShape 20"/>
          <p:cNvSpPr>
            <a:spLocks noChangeArrowheads="1"/>
          </p:cNvSpPr>
          <p:nvPr/>
        </p:nvSpPr>
        <p:spPr bwMode="auto">
          <a:xfrm rot="10800000">
            <a:off x="2032000" y="3276600"/>
            <a:ext cx="812800" cy="609600"/>
          </a:xfrm>
          <a:prstGeom prst="upArrow">
            <a:avLst>
              <a:gd name="adj1" fmla="val 50000"/>
              <a:gd name="adj2" fmla="val 25000"/>
            </a:avLst>
          </a:prstGeom>
          <a:solidFill>
            <a:schemeClr val="folHlink"/>
          </a:solidFill>
          <a:ln w="9525">
            <a:solidFill>
              <a:schemeClr val="tx1"/>
            </a:solidFill>
            <a:miter lim="800000"/>
            <a:headEnd/>
            <a:tailEnd/>
          </a:ln>
        </p:spPr>
        <p:txBody>
          <a:bodyPr vert="eaVert" wrap="none" anchor="ctr"/>
          <a:lstStyle/>
          <a:p>
            <a:endParaRPr lang="de-DE"/>
          </a:p>
        </p:txBody>
      </p:sp>
      <p:sp>
        <p:nvSpPr>
          <p:cNvPr id="22541" name="AutoShape 21"/>
          <p:cNvSpPr>
            <a:spLocks noChangeArrowheads="1"/>
          </p:cNvSpPr>
          <p:nvPr/>
        </p:nvSpPr>
        <p:spPr bwMode="auto">
          <a:xfrm>
            <a:off x="3792538" y="3276600"/>
            <a:ext cx="812800" cy="609600"/>
          </a:xfrm>
          <a:prstGeom prst="upArrow">
            <a:avLst>
              <a:gd name="adj1" fmla="val 50000"/>
              <a:gd name="adj2" fmla="val 25000"/>
            </a:avLst>
          </a:prstGeom>
          <a:solidFill>
            <a:schemeClr val="folHlink"/>
          </a:solidFill>
          <a:ln w="9525">
            <a:solidFill>
              <a:schemeClr val="tx1"/>
            </a:solidFill>
            <a:miter lim="800000"/>
            <a:headEnd/>
            <a:tailEnd/>
          </a:ln>
        </p:spPr>
        <p:txBody>
          <a:bodyPr vert="eaVert" wrap="none" anchor="ctr"/>
          <a:lstStyle/>
          <a:p>
            <a:endParaRPr lang="de-DE"/>
          </a:p>
        </p:txBody>
      </p:sp>
      <p:sp>
        <p:nvSpPr>
          <p:cNvPr id="22542" name="Rectangle 23"/>
          <p:cNvSpPr>
            <a:spLocks noChangeArrowheads="1"/>
          </p:cNvSpPr>
          <p:nvPr/>
        </p:nvSpPr>
        <p:spPr bwMode="auto">
          <a:xfrm>
            <a:off x="1339850" y="1989138"/>
            <a:ext cx="4240213" cy="1287462"/>
          </a:xfrm>
          <a:prstGeom prst="rect">
            <a:avLst/>
          </a:prstGeom>
          <a:gradFill rotWithShape="0">
            <a:gsLst>
              <a:gs pos="0">
                <a:srgbClr val="182F00"/>
              </a:gs>
              <a:gs pos="50000">
                <a:srgbClr val="336600"/>
              </a:gs>
              <a:gs pos="100000">
                <a:srgbClr val="182F00"/>
              </a:gs>
            </a:gsLst>
            <a:lin ang="5400000" scaled="1"/>
          </a:gradFill>
          <a:ln w="9525">
            <a:noFill/>
            <a:miter lim="800000"/>
            <a:headEnd/>
            <a:tailEnd/>
          </a:ln>
          <a:effectLst>
            <a:prstShdw prst="shdw17" dist="17961" dir="2700000">
              <a:srgbClr val="1F3D00"/>
            </a:prstShdw>
          </a:effectLst>
        </p:spPr>
        <p:txBody>
          <a:bodyPr wrap="none" anchor="ctr"/>
          <a:lstStyle/>
          <a:p>
            <a:endParaRPr lang="de-DE"/>
          </a:p>
        </p:txBody>
      </p:sp>
      <p:sp>
        <p:nvSpPr>
          <p:cNvPr id="22543" name="Rectangle 24"/>
          <p:cNvSpPr>
            <a:spLocks noChangeArrowheads="1"/>
          </p:cNvSpPr>
          <p:nvPr/>
        </p:nvSpPr>
        <p:spPr bwMode="auto">
          <a:xfrm>
            <a:off x="744538" y="1989138"/>
            <a:ext cx="514350" cy="1287462"/>
          </a:xfrm>
          <a:prstGeom prst="rect">
            <a:avLst/>
          </a:prstGeom>
          <a:gradFill rotWithShape="0">
            <a:gsLst>
              <a:gs pos="0">
                <a:srgbClr val="182F00"/>
              </a:gs>
              <a:gs pos="50000">
                <a:srgbClr val="336600"/>
              </a:gs>
              <a:gs pos="100000">
                <a:srgbClr val="182F00"/>
              </a:gs>
            </a:gsLst>
            <a:lin ang="0" scaled="1"/>
          </a:gradFill>
          <a:ln w="9525">
            <a:noFill/>
            <a:miter lim="800000"/>
            <a:headEnd/>
            <a:tailEnd/>
          </a:ln>
          <a:effectLst>
            <a:prstShdw prst="shdw17" dist="17961" dir="2700000">
              <a:srgbClr val="1F3D00"/>
            </a:prstShdw>
          </a:effectLst>
        </p:spPr>
        <p:txBody>
          <a:bodyPr vert="eaVert" anchor="ctr"/>
          <a:lstStyle/>
          <a:p>
            <a:pPr algn="ctr"/>
            <a:r>
              <a:rPr lang="ja-JP" altLang="en-US" sz="1400">
                <a:solidFill>
                  <a:schemeClr val="bg1"/>
                </a:solidFill>
                <a:latin typeface="Century Gothic" pitchFamily="34" charset="0"/>
              </a:rPr>
              <a:t>貸与事業所</a:t>
            </a:r>
          </a:p>
        </p:txBody>
      </p:sp>
      <p:sp>
        <p:nvSpPr>
          <p:cNvPr id="420889" name="Rectangle 25"/>
          <p:cNvSpPr>
            <a:spLocks noChangeArrowheads="1"/>
          </p:cNvSpPr>
          <p:nvPr/>
        </p:nvSpPr>
        <p:spPr bwMode="auto">
          <a:xfrm>
            <a:off x="1408113" y="2133600"/>
            <a:ext cx="1897062" cy="1008063"/>
          </a:xfrm>
          <a:prstGeom prst="rect">
            <a:avLst/>
          </a:prstGeom>
          <a:gradFill rotWithShape="1">
            <a:gsLst>
              <a:gs pos="0">
                <a:schemeClr val="folHlink">
                  <a:gamma/>
                  <a:shade val="66667"/>
                  <a:invGamma/>
                </a:schemeClr>
              </a:gs>
              <a:gs pos="50000">
                <a:schemeClr val="folHlink"/>
              </a:gs>
              <a:gs pos="100000">
                <a:schemeClr val="folHlink">
                  <a:gamma/>
                  <a:shade val="66667"/>
                  <a:invGamma/>
                </a:schemeClr>
              </a:gs>
            </a:gsLst>
            <a:lin ang="5400000" scaled="1"/>
          </a:gradFill>
          <a:ln w="9525">
            <a:noFill/>
            <a:miter lim="800000"/>
            <a:headEnd/>
            <a:tailEnd/>
          </a:ln>
          <a:effectLst>
            <a:prstShdw prst="shdw17" dist="17961" dir="2700000">
              <a:schemeClr val="folHlink">
                <a:gamma/>
                <a:shade val="60000"/>
                <a:invGamma/>
              </a:schemeClr>
            </a:prstShdw>
          </a:effectLst>
        </p:spPr>
        <p:txBody>
          <a:bodyPr wrap="none" anchor="ctr"/>
          <a:lstStyle/>
          <a:p>
            <a:pPr algn="ctr">
              <a:defRPr/>
            </a:pPr>
            <a:r>
              <a:rPr lang="ja-JP" altLang="en-US" sz="2000" b="1">
                <a:solidFill>
                  <a:schemeClr val="bg1"/>
                </a:solidFill>
                <a:latin typeface="Century Gothic" pitchFamily="34" charset="0"/>
              </a:rPr>
              <a:t>保管</a:t>
            </a:r>
            <a:r>
              <a:rPr lang="en-US" altLang="ja-JP" sz="2000" b="1">
                <a:solidFill>
                  <a:schemeClr val="bg1"/>
                </a:solidFill>
                <a:latin typeface="Century Gothic" pitchFamily="34" charset="0"/>
              </a:rPr>
              <a:t>･</a:t>
            </a:r>
            <a:r>
              <a:rPr lang="ja-JP" altLang="en-US" sz="2000" b="1">
                <a:solidFill>
                  <a:schemeClr val="bg1"/>
                </a:solidFill>
                <a:latin typeface="Century Gothic" pitchFamily="34" charset="0"/>
              </a:rPr>
              <a:t>保守</a:t>
            </a:r>
          </a:p>
          <a:p>
            <a:pPr algn="ctr">
              <a:defRPr/>
            </a:pPr>
            <a:r>
              <a:rPr lang="ja-JP" altLang="en-US" sz="2000" b="1">
                <a:solidFill>
                  <a:schemeClr val="bg1"/>
                </a:solidFill>
                <a:latin typeface="Century Gothic" pitchFamily="34" charset="0"/>
              </a:rPr>
              <a:t>搬入</a:t>
            </a:r>
          </a:p>
        </p:txBody>
      </p:sp>
      <p:sp>
        <p:nvSpPr>
          <p:cNvPr id="420890" name="Rectangle 26"/>
          <p:cNvSpPr>
            <a:spLocks noChangeArrowheads="1"/>
          </p:cNvSpPr>
          <p:nvPr/>
        </p:nvSpPr>
        <p:spPr bwMode="auto">
          <a:xfrm>
            <a:off x="3371850" y="2133600"/>
            <a:ext cx="1828800" cy="1008063"/>
          </a:xfrm>
          <a:prstGeom prst="rect">
            <a:avLst/>
          </a:prstGeom>
          <a:gradFill rotWithShape="1">
            <a:gsLst>
              <a:gs pos="0">
                <a:schemeClr val="folHlink">
                  <a:gamma/>
                  <a:shade val="66667"/>
                  <a:invGamma/>
                </a:schemeClr>
              </a:gs>
              <a:gs pos="50000">
                <a:schemeClr val="folHlink"/>
              </a:gs>
              <a:gs pos="100000">
                <a:schemeClr val="folHlink">
                  <a:gamma/>
                  <a:shade val="66667"/>
                  <a:invGamma/>
                </a:schemeClr>
              </a:gs>
            </a:gsLst>
            <a:lin ang="5400000" scaled="1"/>
          </a:gradFill>
          <a:ln w="9525">
            <a:noFill/>
            <a:miter lim="800000"/>
            <a:headEnd/>
            <a:tailEnd/>
          </a:ln>
          <a:effectLst>
            <a:prstShdw prst="shdw17" dist="17961" dir="2700000">
              <a:schemeClr val="folHlink">
                <a:gamma/>
                <a:shade val="60000"/>
                <a:invGamma/>
              </a:schemeClr>
            </a:prstShdw>
          </a:effectLst>
        </p:spPr>
        <p:txBody>
          <a:bodyPr wrap="none" anchor="ctr"/>
          <a:lstStyle/>
          <a:p>
            <a:pPr algn="ctr">
              <a:defRPr/>
            </a:pPr>
            <a:r>
              <a:rPr lang="ja-JP" altLang="en-US" sz="2000" b="1">
                <a:solidFill>
                  <a:schemeClr val="bg1"/>
                </a:solidFill>
                <a:latin typeface="Century Gothic" pitchFamily="34" charset="0"/>
              </a:rPr>
              <a:t>点検</a:t>
            </a:r>
            <a:r>
              <a:rPr lang="en-US" altLang="ja-JP" sz="2000" b="1">
                <a:solidFill>
                  <a:schemeClr val="bg1"/>
                </a:solidFill>
                <a:latin typeface="Century Gothic" pitchFamily="34" charset="0"/>
              </a:rPr>
              <a:t>･</a:t>
            </a:r>
            <a:r>
              <a:rPr lang="ja-JP" altLang="en-US" sz="2000" b="1">
                <a:solidFill>
                  <a:schemeClr val="bg1"/>
                </a:solidFill>
                <a:latin typeface="Century Gothic" pitchFamily="34" charset="0"/>
              </a:rPr>
              <a:t>修理</a:t>
            </a:r>
            <a:r>
              <a:rPr lang="en-US" altLang="ja-JP" sz="2000" b="1">
                <a:solidFill>
                  <a:schemeClr val="bg1"/>
                </a:solidFill>
                <a:latin typeface="Century Gothic" pitchFamily="34" charset="0"/>
              </a:rPr>
              <a:t>･</a:t>
            </a:r>
            <a:r>
              <a:rPr lang="ja-JP" altLang="en-US" sz="2000" b="1">
                <a:solidFill>
                  <a:schemeClr val="bg1"/>
                </a:solidFill>
                <a:latin typeface="Century Gothic" pitchFamily="34" charset="0"/>
              </a:rPr>
              <a:t>消毒</a:t>
            </a:r>
          </a:p>
          <a:p>
            <a:pPr algn="ctr">
              <a:defRPr/>
            </a:pPr>
            <a:r>
              <a:rPr lang="ja-JP" altLang="en-US" sz="2000" b="1">
                <a:solidFill>
                  <a:schemeClr val="bg1"/>
                </a:solidFill>
                <a:latin typeface="Century Gothic" pitchFamily="34" charset="0"/>
              </a:rPr>
              <a:t>搬出</a:t>
            </a:r>
          </a:p>
        </p:txBody>
      </p:sp>
      <p:grpSp>
        <p:nvGrpSpPr>
          <p:cNvPr id="22546" name="Group 27"/>
          <p:cNvGrpSpPr>
            <a:grpSpLocks/>
          </p:cNvGrpSpPr>
          <p:nvPr/>
        </p:nvGrpSpPr>
        <p:grpSpPr bwMode="auto">
          <a:xfrm>
            <a:off x="755650" y="908050"/>
            <a:ext cx="4824413" cy="914400"/>
            <a:chOff x="528" y="672"/>
            <a:chExt cx="3168" cy="576"/>
          </a:xfrm>
        </p:grpSpPr>
        <p:sp>
          <p:nvSpPr>
            <p:cNvPr id="22553" name="Rectangle 28"/>
            <p:cNvSpPr>
              <a:spLocks noChangeArrowheads="1"/>
            </p:cNvSpPr>
            <p:nvPr/>
          </p:nvSpPr>
          <p:spPr bwMode="auto">
            <a:xfrm>
              <a:off x="528" y="672"/>
              <a:ext cx="336" cy="576"/>
            </a:xfrm>
            <a:prstGeom prst="rect">
              <a:avLst/>
            </a:prstGeom>
            <a:gradFill rotWithShape="0">
              <a:gsLst>
                <a:gs pos="0">
                  <a:srgbClr val="AD2B00"/>
                </a:gs>
                <a:gs pos="50000">
                  <a:srgbClr val="CC3300"/>
                </a:gs>
                <a:gs pos="100000">
                  <a:srgbClr val="AD2B00"/>
                </a:gs>
              </a:gsLst>
              <a:lin ang="0" scaled="1"/>
            </a:gradFill>
            <a:ln w="9525">
              <a:noFill/>
              <a:miter lim="800000"/>
              <a:headEnd/>
              <a:tailEnd/>
            </a:ln>
            <a:effectLst>
              <a:prstShdw prst="shdw17" dist="17961" dir="2700000">
                <a:srgbClr val="7A1F00"/>
              </a:prstShdw>
            </a:effectLst>
          </p:spPr>
          <p:txBody>
            <a:bodyPr vert="eaVert" wrap="none" anchor="ctr"/>
            <a:lstStyle/>
            <a:p>
              <a:pPr algn="ctr"/>
              <a:r>
                <a:rPr lang="ja-JP" altLang="en-US" sz="1400">
                  <a:solidFill>
                    <a:schemeClr val="bg1"/>
                  </a:solidFill>
                  <a:latin typeface="Century Gothic" pitchFamily="34" charset="0"/>
                </a:rPr>
                <a:t>ケアマネ</a:t>
              </a:r>
            </a:p>
          </p:txBody>
        </p:sp>
        <p:sp>
          <p:nvSpPr>
            <p:cNvPr id="22554" name="Rectangle 29"/>
            <p:cNvSpPr>
              <a:spLocks noChangeArrowheads="1"/>
            </p:cNvSpPr>
            <p:nvPr/>
          </p:nvSpPr>
          <p:spPr bwMode="auto">
            <a:xfrm>
              <a:off x="912" y="672"/>
              <a:ext cx="2784" cy="576"/>
            </a:xfrm>
            <a:prstGeom prst="rect">
              <a:avLst/>
            </a:prstGeom>
            <a:gradFill rotWithShape="0">
              <a:gsLst>
                <a:gs pos="0">
                  <a:srgbClr val="AD2B00"/>
                </a:gs>
                <a:gs pos="50000">
                  <a:srgbClr val="CC3300"/>
                </a:gs>
                <a:gs pos="100000">
                  <a:srgbClr val="AD2B00"/>
                </a:gs>
              </a:gsLst>
              <a:lin ang="5400000" scaled="1"/>
            </a:gradFill>
            <a:ln w="9525">
              <a:noFill/>
              <a:miter lim="800000"/>
              <a:headEnd/>
              <a:tailEnd/>
            </a:ln>
            <a:effectLst>
              <a:prstShdw prst="shdw17" dist="17961" dir="2700000">
                <a:srgbClr val="7A1F00"/>
              </a:prstShdw>
            </a:effectLst>
          </p:spPr>
          <p:txBody>
            <a:bodyPr wrap="none" anchor="ctr"/>
            <a:lstStyle/>
            <a:p>
              <a:pPr algn="ctr"/>
              <a:r>
                <a:rPr lang="ja-JP" altLang="en-US" sz="2000" b="1">
                  <a:solidFill>
                    <a:schemeClr val="bg1"/>
                  </a:solidFill>
                  <a:latin typeface="Century Gothic" pitchFamily="34" charset="0"/>
                </a:rPr>
                <a:t>必要性の判断</a:t>
              </a:r>
              <a:r>
                <a:rPr lang="en-US" altLang="ja-JP" sz="2000" b="1">
                  <a:solidFill>
                    <a:schemeClr val="bg1"/>
                  </a:solidFill>
                  <a:latin typeface="Century Gothic" pitchFamily="34" charset="0"/>
                </a:rPr>
                <a:t>･</a:t>
              </a:r>
              <a:r>
                <a:rPr lang="ja-JP" altLang="en-US" sz="2000" b="1">
                  <a:solidFill>
                    <a:schemeClr val="bg1"/>
                  </a:solidFill>
                  <a:latin typeface="Century Gothic" pitchFamily="34" charset="0"/>
                </a:rPr>
                <a:t>種目の選定</a:t>
              </a:r>
            </a:p>
          </p:txBody>
        </p:sp>
      </p:grpSp>
      <p:sp>
        <p:nvSpPr>
          <p:cNvPr id="22547" name="Rectangle 31"/>
          <p:cNvSpPr>
            <a:spLocks noChangeArrowheads="1"/>
          </p:cNvSpPr>
          <p:nvPr/>
        </p:nvSpPr>
        <p:spPr bwMode="auto">
          <a:xfrm>
            <a:off x="744538" y="3886200"/>
            <a:ext cx="4906962" cy="1676400"/>
          </a:xfrm>
          <a:prstGeom prst="rect">
            <a:avLst/>
          </a:prstGeom>
          <a:gradFill rotWithShape="0">
            <a:gsLst>
              <a:gs pos="0">
                <a:srgbClr val="000076"/>
              </a:gs>
              <a:gs pos="50000">
                <a:srgbClr val="0000FF"/>
              </a:gs>
              <a:gs pos="100000">
                <a:srgbClr val="000076"/>
              </a:gs>
            </a:gsLst>
            <a:lin ang="5400000" scaled="1"/>
          </a:gradFill>
          <a:ln w="9525">
            <a:noFill/>
            <a:miter lim="800000"/>
            <a:headEnd/>
            <a:tailEnd/>
          </a:ln>
          <a:effectLst>
            <a:prstShdw prst="shdw17" dist="17961" dir="2700000">
              <a:srgbClr val="000099"/>
            </a:prstShdw>
          </a:effectLst>
        </p:spPr>
        <p:txBody>
          <a:bodyPr wrap="none" anchor="ctr"/>
          <a:lstStyle/>
          <a:p>
            <a:endParaRPr lang="de-DE"/>
          </a:p>
        </p:txBody>
      </p:sp>
      <p:sp>
        <p:nvSpPr>
          <p:cNvPr id="420896" name="Rectangle 32"/>
          <p:cNvSpPr>
            <a:spLocks noChangeArrowheads="1"/>
          </p:cNvSpPr>
          <p:nvPr/>
        </p:nvSpPr>
        <p:spPr bwMode="auto">
          <a:xfrm>
            <a:off x="1422400" y="4495800"/>
            <a:ext cx="3657600" cy="457200"/>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9525">
            <a:noFill/>
            <a:miter lim="800000"/>
            <a:headEnd/>
            <a:tailEnd/>
          </a:ln>
          <a:effectLst>
            <a:prstShdw prst="shdw17" dist="17961" dir="2700000">
              <a:schemeClr val="hlink">
                <a:gamma/>
                <a:shade val="60000"/>
                <a:invGamma/>
              </a:schemeClr>
            </a:prstShdw>
          </a:effectLst>
        </p:spPr>
        <p:txBody>
          <a:bodyPr wrap="none" anchor="ctr"/>
          <a:lstStyle/>
          <a:p>
            <a:pPr algn="ctr">
              <a:defRPr/>
            </a:pPr>
            <a:r>
              <a:rPr lang="ja-JP" altLang="en-US" sz="2000" b="1">
                <a:solidFill>
                  <a:schemeClr val="bg1"/>
                </a:solidFill>
                <a:latin typeface="Century Gothic" pitchFamily="34" charset="0"/>
              </a:rPr>
              <a:t>調整</a:t>
            </a:r>
            <a:r>
              <a:rPr lang="en-US" altLang="ja-JP" sz="2000" b="1">
                <a:solidFill>
                  <a:schemeClr val="bg1"/>
                </a:solidFill>
                <a:latin typeface="Century Gothic" pitchFamily="34" charset="0"/>
              </a:rPr>
              <a:t>･</a:t>
            </a:r>
            <a:r>
              <a:rPr lang="ja-JP" altLang="en-US" sz="2000" b="1">
                <a:solidFill>
                  <a:schemeClr val="bg1"/>
                </a:solidFill>
                <a:latin typeface="Century Gothic" pitchFamily="34" charset="0"/>
              </a:rPr>
              <a:t>使用方法説明</a:t>
            </a:r>
          </a:p>
        </p:txBody>
      </p:sp>
      <p:sp>
        <p:nvSpPr>
          <p:cNvPr id="22549" name="Text Box 33"/>
          <p:cNvSpPr txBox="1">
            <a:spLocks noChangeArrowheads="1"/>
          </p:cNvSpPr>
          <p:nvPr/>
        </p:nvSpPr>
        <p:spPr bwMode="auto">
          <a:xfrm>
            <a:off x="796925" y="3962400"/>
            <a:ext cx="488950" cy="1524000"/>
          </a:xfrm>
          <a:prstGeom prst="rect">
            <a:avLst/>
          </a:prstGeom>
          <a:noFill/>
          <a:ln w="9525">
            <a:noFill/>
            <a:miter lim="800000"/>
            <a:headEnd/>
            <a:tailEnd/>
          </a:ln>
        </p:spPr>
        <p:txBody>
          <a:bodyPr vert="eaVert">
            <a:spAutoFit/>
          </a:bodyPr>
          <a:lstStyle/>
          <a:p>
            <a:pPr algn="ctr">
              <a:spcBef>
                <a:spcPct val="50000"/>
              </a:spcBef>
            </a:pPr>
            <a:r>
              <a:rPr lang="ja-JP" altLang="en-US" sz="2000">
                <a:solidFill>
                  <a:schemeClr val="bg1"/>
                </a:solidFill>
                <a:latin typeface="Century Gothic" pitchFamily="34" charset="0"/>
              </a:rPr>
              <a:t>利用者宅</a:t>
            </a:r>
          </a:p>
        </p:txBody>
      </p:sp>
      <p:sp>
        <p:nvSpPr>
          <p:cNvPr id="420898" name="Rectangle 34"/>
          <p:cNvSpPr>
            <a:spLocks noChangeArrowheads="1"/>
          </p:cNvSpPr>
          <p:nvPr/>
        </p:nvSpPr>
        <p:spPr bwMode="auto">
          <a:xfrm>
            <a:off x="1422400" y="3962400"/>
            <a:ext cx="3657600" cy="457200"/>
          </a:xfrm>
          <a:prstGeom prst="rect">
            <a:avLst/>
          </a:prstGeom>
          <a:gradFill rotWithShape="1">
            <a:gsLst>
              <a:gs pos="0">
                <a:schemeClr val="folHlink">
                  <a:gamma/>
                  <a:shade val="60784"/>
                  <a:invGamma/>
                </a:schemeClr>
              </a:gs>
              <a:gs pos="50000">
                <a:schemeClr val="folHlink"/>
              </a:gs>
              <a:gs pos="100000">
                <a:schemeClr val="folHlink">
                  <a:gamma/>
                  <a:shade val="60784"/>
                  <a:invGamma/>
                </a:schemeClr>
              </a:gs>
            </a:gsLst>
            <a:lin ang="5400000" scaled="1"/>
          </a:gradFill>
          <a:ln w="9525">
            <a:noFill/>
            <a:miter lim="800000"/>
            <a:headEnd/>
            <a:tailEnd/>
          </a:ln>
          <a:effectLst>
            <a:prstShdw prst="shdw17" dist="17961" dir="2700000">
              <a:schemeClr val="folHlink">
                <a:gamma/>
                <a:shade val="60000"/>
                <a:invGamma/>
              </a:schemeClr>
            </a:prstShdw>
          </a:effectLst>
        </p:spPr>
        <p:txBody>
          <a:bodyPr wrap="none" anchor="ctr"/>
          <a:lstStyle/>
          <a:p>
            <a:pPr algn="ctr">
              <a:defRPr/>
            </a:pPr>
            <a:r>
              <a:rPr lang="ja-JP" altLang="en-US" sz="2000" b="1">
                <a:solidFill>
                  <a:schemeClr val="bg1"/>
                </a:solidFill>
                <a:latin typeface="Century Gothic" pitchFamily="34" charset="0"/>
              </a:rPr>
              <a:t>組立て</a:t>
            </a:r>
            <a:r>
              <a:rPr lang="en-US" altLang="ja-JP" sz="2000" b="1">
                <a:solidFill>
                  <a:schemeClr val="bg1"/>
                </a:solidFill>
                <a:latin typeface="Century Gothic" pitchFamily="34" charset="0"/>
              </a:rPr>
              <a:t>･</a:t>
            </a:r>
            <a:r>
              <a:rPr lang="ja-JP" altLang="en-US" sz="2000" b="1">
                <a:solidFill>
                  <a:schemeClr val="bg1"/>
                </a:solidFill>
                <a:latin typeface="Century Gothic" pitchFamily="34" charset="0"/>
              </a:rPr>
              <a:t>取付け</a:t>
            </a:r>
          </a:p>
        </p:txBody>
      </p:sp>
      <p:sp>
        <p:nvSpPr>
          <p:cNvPr id="420899" name="Rectangle 35"/>
          <p:cNvSpPr>
            <a:spLocks noChangeArrowheads="1"/>
          </p:cNvSpPr>
          <p:nvPr/>
        </p:nvSpPr>
        <p:spPr bwMode="auto">
          <a:xfrm>
            <a:off x="1422400" y="5029200"/>
            <a:ext cx="3657600" cy="457200"/>
          </a:xfrm>
          <a:prstGeom prst="rect">
            <a:avLst/>
          </a:prstGeom>
          <a:solidFill>
            <a:srgbClr val="FFFF00"/>
          </a:solidFill>
          <a:ln w="9525">
            <a:noFill/>
            <a:miter lim="800000"/>
            <a:headEnd/>
            <a:tailEnd/>
          </a:ln>
          <a:effectLst>
            <a:prstShdw prst="shdw17" dist="17961" dir="2700000">
              <a:srgbClr val="999900"/>
            </a:prstShdw>
          </a:effectLst>
        </p:spPr>
        <p:txBody>
          <a:bodyPr wrap="none" anchor="ctr"/>
          <a:lstStyle/>
          <a:p>
            <a:pPr algn="ctr"/>
            <a:r>
              <a:rPr lang="ja-JP" altLang="en-US" sz="2000" b="1">
                <a:latin typeface="Century Gothic" pitchFamily="34" charset="0"/>
              </a:rPr>
              <a:t>生活動作指導</a:t>
            </a:r>
          </a:p>
        </p:txBody>
      </p:sp>
      <p:sp>
        <p:nvSpPr>
          <p:cNvPr id="420900" name="Rectangle 36"/>
          <p:cNvSpPr>
            <a:spLocks noChangeArrowheads="1"/>
          </p:cNvSpPr>
          <p:nvPr/>
        </p:nvSpPr>
        <p:spPr bwMode="auto">
          <a:xfrm>
            <a:off x="6300788" y="1989138"/>
            <a:ext cx="2159000" cy="1223962"/>
          </a:xfrm>
          <a:prstGeom prst="rect">
            <a:avLst/>
          </a:prstGeom>
          <a:gradFill rotWithShape="1">
            <a:gsLst>
              <a:gs pos="0">
                <a:schemeClr val="folHlink">
                  <a:gamma/>
                  <a:shade val="54510"/>
                  <a:invGamma/>
                </a:schemeClr>
              </a:gs>
              <a:gs pos="50000">
                <a:schemeClr val="folHlink"/>
              </a:gs>
              <a:gs pos="100000">
                <a:schemeClr val="folHlink">
                  <a:gamma/>
                  <a:shade val="54510"/>
                  <a:invGamma/>
                </a:schemeClr>
              </a:gs>
            </a:gsLst>
            <a:lin ang="5400000" scaled="1"/>
          </a:gradFill>
          <a:ln w="9525">
            <a:noFill/>
            <a:miter lim="800000"/>
            <a:headEnd/>
            <a:tailEnd/>
          </a:ln>
          <a:effectLst/>
        </p:spPr>
        <p:txBody>
          <a:bodyPr wrap="none" anchor="ctr"/>
          <a:lstStyle/>
          <a:p>
            <a:pPr algn="ctr">
              <a:defRPr/>
            </a:pPr>
            <a:r>
              <a:rPr lang="ja-JP" altLang="en-US" sz="1600" b="1">
                <a:latin typeface="Century Gothic" pitchFamily="34" charset="0"/>
              </a:rPr>
              <a:t>福祉用具専門相談員</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20899"/>
                                        </p:tgtEl>
                                        <p:attrNameLst>
                                          <p:attrName>style.visibility</p:attrName>
                                        </p:attrNameLst>
                                      </p:cBhvr>
                                      <p:to>
                                        <p:strVal val="visible"/>
                                      </p:to>
                                    </p:set>
                                    <p:animEffect transition="in" filter="dissolve">
                                      <p:cBhvr>
                                        <p:cTn id="7" dur="500"/>
                                        <p:tgtEl>
                                          <p:spTgt spid="4208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99"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 Box 2"/>
          <p:cNvSpPr txBox="1">
            <a:spLocks noChangeArrowheads="1"/>
          </p:cNvSpPr>
          <p:nvPr/>
        </p:nvSpPr>
        <p:spPr bwMode="auto">
          <a:xfrm>
            <a:off x="5435600" y="6381750"/>
            <a:ext cx="2927350" cy="274638"/>
          </a:xfrm>
          <a:prstGeom prst="rect">
            <a:avLst/>
          </a:prstGeom>
          <a:noFill/>
          <a:ln w="9525">
            <a:noFill/>
            <a:miter lim="800000"/>
            <a:headEnd/>
            <a:tailEnd/>
          </a:ln>
        </p:spPr>
        <p:txBody>
          <a:bodyPr wrap="none">
            <a:spAutoFit/>
          </a:bodyPr>
          <a:lstStyle/>
          <a:p>
            <a:r>
              <a:rPr lang="ja-JP" altLang="en-US" sz="1200"/>
              <a:t>（出典）厚生労働省「介護給付費実態調査」</a:t>
            </a:r>
          </a:p>
        </p:txBody>
      </p:sp>
      <p:sp>
        <p:nvSpPr>
          <p:cNvPr id="1028" name="Rectangle 3"/>
          <p:cNvSpPr>
            <a:spLocks noChangeArrowheads="1"/>
          </p:cNvSpPr>
          <p:nvPr/>
        </p:nvSpPr>
        <p:spPr bwMode="auto">
          <a:xfrm>
            <a:off x="179388" y="333375"/>
            <a:ext cx="8785225" cy="1295400"/>
          </a:xfrm>
          <a:prstGeom prst="rect">
            <a:avLst/>
          </a:prstGeom>
          <a:noFill/>
          <a:ln w="9525">
            <a:solidFill>
              <a:schemeClr val="tx1"/>
            </a:solidFill>
            <a:miter lim="800000"/>
            <a:headEnd/>
            <a:tailEnd/>
          </a:ln>
        </p:spPr>
        <p:txBody>
          <a:bodyPr anchor="ctr"/>
          <a:lstStyle/>
          <a:p>
            <a:r>
              <a:rPr lang="en-US" altLang="ja-JP" sz="1600"/>
              <a:t>【</a:t>
            </a:r>
            <a:r>
              <a:rPr lang="ja-JP" altLang="en-US" sz="1600"/>
              <a:t>福祉用具貸与の状況①</a:t>
            </a:r>
            <a:r>
              <a:rPr lang="en-US" altLang="ja-JP" sz="1600"/>
              <a:t>】</a:t>
            </a:r>
          </a:p>
          <a:p>
            <a:r>
              <a:rPr lang="en-US" altLang="ja-JP" sz="1600"/>
              <a:t>○</a:t>
            </a:r>
            <a:r>
              <a:rPr lang="ja-JP" altLang="en-US" sz="1600"/>
              <a:t>　福祉用具貸与費用額は、平成１８年度以降減少している。</a:t>
            </a:r>
          </a:p>
          <a:p>
            <a:r>
              <a:rPr lang="ja-JP" altLang="en-US" sz="1600"/>
              <a:t>○　請求事業所数は、平成１８年以降減少を続けている。</a:t>
            </a:r>
          </a:p>
          <a:p>
            <a:r>
              <a:rPr lang="ja-JP" altLang="en-US" sz="1600"/>
              <a:t>○　一事業所当たり費用額は、平成１９年に減少したが、平成２０年に増加しており、この要因として　　　　　　</a:t>
            </a:r>
          </a:p>
          <a:p>
            <a:r>
              <a:rPr lang="ja-JP" altLang="en-US" sz="1600"/>
              <a:t>　は、事業所数の減少により相対的に平均費用額が増加したためと考えられる。</a:t>
            </a:r>
          </a:p>
        </p:txBody>
      </p:sp>
      <p:pic>
        <p:nvPicPr>
          <p:cNvPr id="1029" name="Picture 4"/>
          <p:cNvPicPr>
            <a:picLocks noChangeAspect="1" noChangeArrowheads="1"/>
          </p:cNvPicPr>
          <p:nvPr/>
        </p:nvPicPr>
        <p:blipFill>
          <a:blip r:embed="rId3" cstate="print"/>
          <a:srcRect/>
          <a:stretch>
            <a:fillRect/>
          </a:stretch>
        </p:blipFill>
        <p:spPr bwMode="auto">
          <a:xfrm>
            <a:off x="179388" y="1844675"/>
            <a:ext cx="4392612" cy="4719638"/>
          </a:xfrm>
          <a:prstGeom prst="rect">
            <a:avLst/>
          </a:prstGeom>
          <a:noFill/>
          <a:ln w="9525">
            <a:noFill/>
            <a:miter lim="800000"/>
            <a:headEnd/>
            <a:tailEnd/>
          </a:ln>
        </p:spPr>
      </p:pic>
      <p:graphicFrame>
        <p:nvGraphicFramePr>
          <p:cNvPr id="1026" name="Object 5"/>
          <p:cNvGraphicFramePr>
            <a:graphicFrameLocks noChangeAspect="1"/>
          </p:cNvGraphicFramePr>
          <p:nvPr/>
        </p:nvGraphicFramePr>
        <p:xfrm>
          <a:off x="4591050" y="1700213"/>
          <a:ext cx="4552950" cy="4748212"/>
        </p:xfrm>
        <a:graphic>
          <a:graphicData uri="http://schemas.openxmlformats.org/presentationml/2006/ole">
            <p:oleObj spid="_x0000_s1026" name="グラフ" r:id="rId4" imgW="3733800" imgH="4343460" progId="Excel.Chart.8">
              <p:embed/>
            </p:oleObj>
          </a:graphicData>
        </a:graphic>
      </p:graphicFrame>
      <p:sp>
        <p:nvSpPr>
          <p:cNvPr id="1030" name="Text Box 6"/>
          <p:cNvSpPr txBox="1">
            <a:spLocks noChangeArrowheads="1"/>
          </p:cNvSpPr>
          <p:nvPr/>
        </p:nvSpPr>
        <p:spPr bwMode="auto">
          <a:xfrm>
            <a:off x="8459788" y="6597650"/>
            <a:ext cx="287337" cy="260350"/>
          </a:xfrm>
          <a:prstGeom prst="rect">
            <a:avLst/>
          </a:prstGeom>
          <a:noFill/>
          <a:ln w="9525">
            <a:noFill/>
            <a:miter lim="800000"/>
            <a:headEnd/>
            <a:tailEnd/>
          </a:ln>
        </p:spPr>
        <p:txBody>
          <a:bodyPr>
            <a:spAutoFit/>
          </a:bodyPr>
          <a:lstStyle/>
          <a:p>
            <a:pPr>
              <a:spcBef>
                <a:spcPct val="50000"/>
              </a:spcBef>
            </a:pPr>
            <a:fld id="{CB3F2294-4113-46DF-A7E8-5AFFF0248A50}" type="slidenum">
              <a:rPr lang="ja-JP" altLang="en-US" sz="1100"/>
              <a:pPr>
                <a:spcBef>
                  <a:spcPct val="50000"/>
                </a:spcBef>
              </a:pPr>
              <a:t>3</a:t>
            </a:fld>
            <a:endParaRPr lang="en-US" altLang="ja-JP" sz="11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cstate="print"/>
          <a:srcRect/>
          <a:stretch>
            <a:fillRect/>
          </a:stretch>
        </p:blipFill>
        <p:spPr bwMode="auto">
          <a:xfrm>
            <a:off x="249238" y="174625"/>
            <a:ext cx="8715375" cy="6683375"/>
          </a:xfrm>
          <a:prstGeom prst="rect">
            <a:avLst/>
          </a:prstGeom>
          <a:noFill/>
          <a:ln w="9525">
            <a:noFill/>
            <a:miter lim="800000"/>
            <a:headEnd/>
            <a:tailEnd/>
          </a:ln>
        </p:spPr>
      </p:pic>
      <p:sp>
        <p:nvSpPr>
          <p:cNvPr id="6147" name="Text Box 3"/>
          <p:cNvSpPr txBox="1">
            <a:spLocks noChangeArrowheads="1"/>
          </p:cNvSpPr>
          <p:nvPr/>
        </p:nvSpPr>
        <p:spPr bwMode="auto">
          <a:xfrm>
            <a:off x="5508625" y="260350"/>
            <a:ext cx="3384550" cy="396875"/>
          </a:xfrm>
          <a:prstGeom prst="rect">
            <a:avLst/>
          </a:prstGeom>
          <a:noFill/>
          <a:ln w="9525">
            <a:noFill/>
            <a:miter lim="800000"/>
            <a:headEnd/>
            <a:tailEnd/>
          </a:ln>
        </p:spPr>
        <p:txBody>
          <a:bodyPr>
            <a:spAutoFit/>
          </a:bodyPr>
          <a:lstStyle/>
          <a:p>
            <a:pPr>
              <a:spcBef>
                <a:spcPct val="50000"/>
              </a:spcBef>
            </a:pPr>
            <a:r>
              <a:rPr lang="ja-JP" altLang="en-US" sz="2000"/>
              <a:t>平成</a:t>
            </a:r>
            <a:r>
              <a:rPr lang="en-US" altLang="ja-JP" sz="2000"/>
              <a:t>20</a:t>
            </a:r>
            <a:r>
              <a:rPr lang="ja-JP" altLang="en-US" sz="2000"/>
              <a:t>年</a:t>
            </a:r>
            <a:r>
              <a:rPr lang="en-US" altLang="ja-JP" sz="2000"/>
              <a:t>3</a:t>
            </a:r>
            <a:r>
              <a:rPr lang="ja-JP" altLang="en-US" sz="2000"/>
              <a:t>月サービス分</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ph sz="half" idx="2"/>
          </p:nvPr>
        </p:nvGraphicFramePr>
        <p:xfrm>
          <a:off x="4500563" y="1700213"/>
          <a:ext cx="4643437" cy="4681537"/>
        </p:xfrm>
        <a:graphic>
          <a:graphicData uri="http://schemas.openxmlformats.org/presentationml/2006/ole">
            <p:oleObj spid="_x0000_s2050" name="スライド" r:id="rId3" imgW="3127103" imgH="2404869" progId="PowerPoint.Slide.8">
              <p:embed/>
            </p:oleObj>
          </a:graphicData>
        </a:graphic>
      </p:graphicFrame>
      <p:sp>
        <p:nvSpPr>
          <p:cNvPr id="2051" name="Rectangle 3"/>
          <p:cNvSpPr>
            <a:spLocks noChangeArrowheads="1"/>
          </p:cNvSpPr>
          <p:nvPr/>
        </p:nvSpPr>
        <p:spPr bwMode="auto">
          <a:xfrm>
            <a:off x="4381500" y="1773238"/>
            <a:ext cx="4762500" cy="346075"/>
          </a:xfrm>
          <a:prstGeom prst="rect">
            <a:avLst/>
          </a:prstGeom>
          <a:noFill/>
          <a:ln w="9525">
            <a:noFill/>
            <a:miter lim="800000"/>
            <a:headEnd/>
            <a:tailEnd/>
          </a:ln>
        </p:spPr>
        <p:txBody>
          <a:bodyPr anchor="ctr"/>
          <a:lstStyle/>
          <a:p>
            <a:pPr algn="ctr" eaLnBrk="0" hangingPunct="0"/>
            <a:r>
              <a:rPr lang="ja-JP" altLang="en-US" sz="1400" b="1">
                <a:solidFill>
                  <a:schemeClr val="tx2"/>
                </a:solidFill>
              </a:rPr>
              <a:t>　特定福祉用具販売の給付費（平成２０年１月支出決定分）</a:t>
            </a:r>
          </a:p>
        </p:txBody>
      </p:sp>
      <p:sp>
        <p:nvSpPr>
          <p:cNvPr id="2052" name="Rectangle 4"/>
          <p:cNvSpPr>
            <a:spLocks noChangeArrowheads="1"/>
          </p:cNvSpPr>
          <p:nvPr/>
        </p:nvSpPr>
        <p:spPr bwMode="auto">
          <a:xfrm>
            <a:off x="179388" y="333375"/>
            <a:ext cx="8785225" cy="1008063"/>
          </a:xfrm>
          <a:prstGeom prst="rect">
            <a:avLst/>
          </a:prstGeom>
          <a:noFill/>
          <a:ln w="9525">
            <a:solidFill>
              <a:schemeClr val="tx1"/>
            </a:solidFill>
            <a:miter lim="800000"/>
            <a:headEnd/>
            <a:tailEnd/>
          </a:ln>
        </p:spPr>
        <p:txBody>
          <a:bodyPr anchor="ctr"/>
          <a:lstStyle/>
          <a:p>
            <a:r>
              <a:rPr lang="en-US" altLang="ja-JP" sz="1600"/>
              <a:t>【</a:t>
            </a:r>
            <a:r>
              <a:rPr lang="ja-JP" altLang="en-US" sz="1600"/>
              <a:t>特定福祉用具販売の状況</a:t>
            </a:r>
            <a:r>
              <a:rPr lang="en-US" altLang="ja-JP" sz="1600"/>
              <a:t>】</a:t>
            </a:r>
          </a:p>
          <a:p>
            <a:r>
              <a:rPr lang="en-US" altLang="ja-JP" sz="1600"/>
              <a:t>○</a:t>
            </a:r>
            <a:r>
              <a:rPr lang="ja-JP" altLang="en-US" sz="1600"/>
              <a:t>　福祉用具販売費は、平成１８年度に減少に転じた。</a:t>
            </a:r>
          </a:p>
          <a:p>
            <a:r>
              <a:rPr lang="ja-JP" altLang="en-US" sz="1600"/>
              <a:t>○　この要因としては、平成１８年度の改正により、事業者指定制の導入によることが考えられる。</a:t>
            </a:r>
          </a:p>
        </p:txBody>
      </p:sp>
      <p:sp>
        <p:nvSpPr>
          <p:cNvPr id="2053" name="Text Box 5"/>
          <p:cNvSpPr txBox="1">
            <a:spLocks noChangeArrowheads="1"/>
          </p:cNvSpPr>
          <p:nvPr/>
        </p:nvSpPr>
        <p:spPr bwMode="auto">
          <a:xfrm>
            <a:off x="6064250" y="6237288"/>
            <a:ext cx="3079750" cy="274637"/>
          </a:xfrm>
          <a:prstGeom prst="rect">
            <a:avLst/>
          </a:prstGeom>
          <a:noFill/>
          <a:ln w="9525">
            <a:noFill/>
            <a:miter lim="800000"/>
            <a:headEnd/>
            <a:tailEnd/>
          </a:ln>
        </p:spPr>
        <p:txBody>
          <a:bodyPr wrap="none">
            <a:spAutoFit/>
          </a:bodyPr>
          <a:lstStyle/>
          <a:p>
            <a:r>
              <a:rPr lang="ja-JP" altLang="en-US" sz="1200"/>
              <a:t>（出典）厚生労働省「介護保険事業状況報告」</a:t>
            </a:r>
          </a:p>
        </p:txBody>
      </p:sp>
      <p:sp>
        <p:nvSpPr>
          <p:cNvPr id="2054" name="Text Box 6"/>
          <p:cNvSpPr txBox="1">
            <a:spLocks noChangeArrowheads="1"/>
          </p:cNvSpPr>
          <p:nvPr/>
        </p:nvSpPr>
        <p:spPr bwMode="auto">
          <a:xfrm>
            <a:off x="6443663" y="5734050"/>
            <a:ext cx="2335212" cy="274638"/>
          </a:xfrm>
          <a:prstGeom prst="rect">
            <a:avLst/>
          </a:prstGeom>
          <a:noFill/>
          <a:ln w="9525">
            <a:noFill/>
            <a:miter lim="800000"/>
            <a:headEnd/>
            <a:tailEnd/>
          </a:ln>
        </p:spPr>
        <p:txBody>
          <a:bodyPr wrap="none">
            <a:spAutoFit/>
          </a:bodyPr>
          <a:lstStyle/>
          <a:p>
            <a:r>
              <a:rPr lang="ja-JP" altLang="en-US" sz="1200"/>
              <a:t>（</a:t>
            </a:r>
            <a:r>
              <a:rPr lang="en-US" altLang="ja-JP" sz="1200"/>
              <a:t>※</a:t>
            </a:r>
            <a:r>
              <a:rPr lang="ja-JP" altLang="en-US" sz="1200"/>
              <a:t>）給付費＝自己負担分を除く。</a:t>
            </a:r>
          </a:p>
        </p:txBody>
      </p:sp>
      <p:sp>
        <p:nvSpPr>
          <p:cNvPr id="2055" name="Text Box 7"/>
          <p:cNvSpPr txBox="1">
            <a:spLocks noChangeArrowheads="1"/>
          </p:cNvSpPr>
          <p:nvPr/>
        </p:nvSpPr>
        <p:spPr bwMode="auto">
          <a:xfrm>
            <a:off x="2051050" y="6308725"/>
            <a:ext cx="2335213" cy="274638"/>
          </a:xfrm>
          <a:prstGeom prst="rect">
            <a:avLst/>
          </a:prstGeom>
          <a:noFill/>
          <a:ln w="9525">
            <a:noFill/>
            <a:miter lim="800000"/>
            <a:headEnd/>
            <a:tailEnd/>
          </a:ln>
        </p:spPr>
        <p:txBody>
          <a:bodyPr wrap="none">
            <a:spAutoFit/>
          </a:bodyPr>
          <a:lstStyle/>
          <a:p>
            <a:r>
              <a:rPr lang="ja-JP" altLang="en-US" sz="1200"/>
              <a:t>（</a:t>
            </a:r>
            <a:r>
              <a:rPr lang="en-US" altLang="ja-JP" sz="1200"/>
              <a:t>※</a:t>
            </a:r>
            <a:r>
              <a:rPr lang="ja-JP" altLang="en-US" sz="1200"/>
              <a:t>）給付費＝自己負担分を除く。</a:t>
            </a:r>
          </a:p>
        </p:txBody>
      </p:sp>
      <p:sp>
        <p:nvSpPr>
          <p:cNvPr id="2056" name="Text Box 8"/>
          <p:cNvSpPr txBox="1">
            <a:spLocks noChangeArrowheads="1"/>
          </p:cNvSpPr>
          <p:nvPr/>
        </p:nvSpPr>
        <p:spPr bwMode="auto">
          <a:xfrm>
            <a:off x="8459788" y="6597650"/>
            <a:ext cx="287337" cy="260350"/>
          </a:xfrm>
          <a:prstGeom prst="rect">
            <a:avLst/>
          </a:prstGeom>
          <a:noFill/>
          <a:ln w="9525">
            <a:noFill/>
            <a:miter lim="800000"/>
            <a:headEnd/>
            <a:tailEnd/>
          </a:ln>
        </p:spPr>
        <p:txBody>
          <a:bodyPr>
            <a:spAutoFit/>
          </a:bodyPr>
          <a:lstStyle/>
          <a:p>
            <a:pPr>
              <a:spcBef>
                <a:spcPct val="50000"/>
              </a:spcBef>
            </a:pPr>
            <a:fld id="{6FB3FE91-0A72-4FEC-8244-3A072B23558D}" type="slidenum">
              <a:rPr lang="ja-JP" altLang="en-US" sz="1100"/>
              <a:pPr>
                <a:spcBef>
                  <a:spcPct val="50000"/>
                </a:spcBef>
              </a:pPr>
              <a:t>5</a:t>
            </a:fld>
            <a:endParaRPr lang="en-US" altLang="ja-JP" sz="1100"/>
          </a:p>
        </p:txBody>
      </p:sp>
      <p:grpSp>
        <p:nvGrpSpPr>
          <p:cNvPr id="2057" name="Group 9"/>
          <p:cNvGrpSpPr>
            <a:grpSpLocks noChangeAspect="1"/>
          </p:cNvGrpSpPr>
          <p:nvPr/>
        </p:nvGrpSpPr>
        <p:grpSpPr bwMode="auto">
          <a:xfrm>
            <a:off x="0" y="1773238"/>
            <a:ext cx="4410075" cy="4476750"/>
            <a:chOff x="0" y="1117"/>
            <a:chExt cx="2778" cy="2820"/>
          </a:xfrm>
        </p:grpSpPr>
        <p:sp>
          <p:nvSpPr>
            <p:cNvPr id="2058" name="AutoShape 10"/>
            <p:cNvSpPr>
              <a:spLocks noChangeAspect="1" noChangeArrowheads="1" noTextEdit="1"/>
            </p:cNvSpPr>
            <p:nvPr/>
          </p:nvSpPr>
          <p:spPr bwMode="auto">
            <a:xfrm>
              <a:off x="0" y="1117"/>
              <a:ext cx="2778" cy="2820"/>
            </a:xfrm>
            <a:prstGeom prst="rect">
              <a:avLst/>
            </a:prstGeom>
            <a:noFill/>
            <a:ln w="9525">
              <a:noFill/>
              <a:miter lim="800000"/>
              <a:headEnd/>
              <a:tailEnd/>
            </a:ln>
          </p:spPr>
          <p:txBody>
            <a:bodyPr/>
            <a:lstStyle/>
            <a:p>
              <a:endParaRPr lang="de-DE"/>
            </a:p>
          </p:txBody>
        </p:sp>
        <p:grpSp>
          <p:nvGrpSpPr>
            <p:cNvPr id="2059" name="Group 11"/>
            <p:cNvGrpSpPr>
              <a:grpSpLocks/>
            </p:cNvGrpSpPr>
            <p:nvPr/>
          </p:nvGrpSpPr>
          <p:grpSpPr bwMode="auto">
            <a:xfrm>
              <a:off x="30" y="1147"/>
              <a:ext cx="2724" cy="2772"/>
              <a:chOff x="30" y="1147"/>
              <a:chExt cx="2724" cy="2772"/>
            </a:xfrm>
          </p:grpSpPr>
          <p:sp>
            <p:nvSpPr>
              <p:cNvPr id="2071" name="Rectangle 12"/>
              <p:cNvSpPr>
                <a:spLocks noChangeArrowheads="1"/>
              </p:cNvSpPr>
              <p:nvPr/>
            </p:nvSpPr>
            <p:spPr bwMode="auto">
              <a:xfrm>
                <a:off x="30" y="1147"/>
                <a:ext cx="2724" cy="2772"/>
              </a:xfrm>
              <a:prstGeom prst="rect">
                <a:avLst/>
              </a:prstGeom>
              <a:solidFill>
                <a:srgbClr val="FFFFFF"/>
              </a:solidFill>
              <a:ln w="9525">
                <a:noFill/>
                <a:miter lim="800000"/>
                <a:headEnd/>
                <a:tailEnd/>
              </a:ln>
            </p:spPr>
            <p:txBody>
              <a:bodyPr/>
              <a:lstStyle/>
              <a:p>
                <a:endParaRPr lang="de-DE"/>
              </a:p>
            </p:txBody>
          </p:sp>
          <p:sp>
            <p:nvSpPr>
              <p:cNvPr id="2072" name="Rectangle 13"/>
              <p:cNvSpPr>
                <a:spLocks noChangeArrowheads="1"/>
              </p:cNvSpPr>
              <p:nvPr/>
            </p:nvSpPr>
            <p:spPr bwMode="auto">
              <a:xfrm>
                <a:off x="216" y="1489"/>
                <a:ext cx="2532" cy="2220"/>
              </a:xfrm>
              <a:prstGeom prst="rect">
                <a:avLst/>
              </a:prstGeom>
              <a:solidFill>
                <a:srgbClr val="FFFFFF"/>
              </a:solidFill>
              <a:ln w="9525">
                <a:noFill/>
                <a:miter lim="800000"/>
                <a:headEnd/>
                <a:tailEnd/>
              </a:ln>
            </p:spPr>
            <p:txBody>
              <a:bodyPr/>
              <a:lstStyle/>
              <a:p>
                <a:endParaRPr lang="de-DE"/>
              </a:p>
            </p:txBody>
          </p:sp>
          <p:sp>
            <p:nvSpPr>
              <p:cNvPr id="2073" name="Rectangle 14"/>
              <p:cNvSpPr>
                <a:spLocks noChangeArrowheads="1"/>
              </p:cNvSpPr>
              <p:nvPr/>
            </p:nvSpPr>
            <p:spPr bwMode="auto">
              <a:xfrm>
                <a:off x="216" y="1489"/>
                <a:ext cx="2532" cy="2220"/>
              </a:xfrm>
              <a:prstGeom prst="rect">
                <a:avLst/>
              </a:prstGeom>
              <a:noFill/>
              <a:ln w="9525">
                <a:solidFill>
                  <a:srgbClr val="808080"/>
                </a:solidFill>
                <a:miter lim="800000"/>
                <a:headEnd/>
                <a:tailEnd/>
              </a:ln>
            </p:spPr>
            <p:txBody>
              <a:bodyPr/>
              <a:lstStyle/>
              <a:p>
                <a:endParaRPr lang="de-DE"/>
              </a:p>
            </p:txBody>
          </p:sp>
          <p:sp>
            <p:nvSpPr>
              <p:cNvPr id="2074" name="Rectangle 15"/>
              <p:cNvSpPr>
                <a:spLocks noChangeArrowheads="1"/>
              </p:cNvSpPr>
              <p:nvPr/>
            </p:nvSpPr>
            <p:spPr bwMode="auto">
              <a:xfrm>
                <a:off x="342" y="2179"/>
                <a:ext cx="6" cy="1530"/>
              </a:xfrm>
              <a:prstGeom prst="rect">
                <a:avLst/>
              </a:prstGeom>
              <a:solidFill>
                <a:srgbClr val="3B3B9B"/>
              </a:solidFill>
              <a:ln w="9525">
                <a:noFill/>
                <a:miter lim="800000"/>
                <a:headEnd/>
                <a:tailEnd/>
              </a:ln>
            </p:spPr>
            <p:txBody>
              <a:bodyPr/>
              <a:lstStyle/>
              <a:p>
                <a:endParaRPr lang="de-DE"/>
              </a:p>
            </p:txBody>
          </p:sp>
          <p:sp>
            <p:nvSpPr>
              <p:cNvPr id="2075" name="Rectangle 16"/>
              <p:cNvSpPr>
                <a:spLocks noChangeArrowheads="1"/>
              </p:cNvSpPr>
              <p:nvPr/>
            </p:nvSpPr>
            <p:spPr bwMode="auto">
              <a:xfrm>
                <a:off x="348" y="2179"/>
                <a:ext cx="6" cy="1530"/>
              </a:xfrm>
              <a:prstGeom prst="rect">
                <a:avLst/>
              </a:prstGeom>
              <a:solidFill>
                <a:srgbClr val="4A4A9E"/>
              </a:solidFill>
              <a:ln w="9525">
                <a:noFill/>
                <a:miter lim="800000"/>
                <a:headEnd/>
                <a:tailEnd/>
              </a:ln>
            </p:spPr>
            <p:txBody>
              <a:bodyPr/>
              <a:lstStyle/>
              <a:p>
                <a:endParaRPr lang="de-DE"/>
              </a:p>
            </p:txBody>
          </p:sp>
          <p:sp>
            <p:nvSpPr>
              <p:cNvPr id="2076" name="Rectangle 17"/>
              <p:cNvSpPr>
                <a:spLocks noChangeArrowheads="1"/>
              </p:cNvSpPr>
              <p:nvPr/>
            </p:nvSpPr>
            <p:spPr bwMode="auto">
              <a:xfrm>
                <a:off x="354" y="2179"/>
                <a:ext cx="6" cy="1530"/>
              </a:xfrm>
              <a:prstGeom prst="rect">
                <a:avLst/>
              </a:prstGeom>
              <a:solidFill>
                <a:srgbClr val="5D5DA5"/>
              </a:solidFill>
              <a:ln w="9525">
                <a:noFill/>
                <a:miter lim="800000"/>
                <a:headEnd/>
                <a:tailEnd/>
              </a:ln>
            </p:spPr>
            <p:txBody>
              <a:bodyPr/>
              <a:lstStyle/>
              <a:p>
                <a:endParaRPr lang="de-DE"/>
              </a:p>
            </p:txBody>
          </p:sp>
          <p:sp>
            <p:nvSpPr>
              <p:cNvPr id="2077" name="Rectangle 18"/>
              <p:cNvSpPr>
                <a:spLocks noChangeArrowheads="1"/>
              </p:cNvSpPr>
              <p:nvPr/>
            </p:nvSpPr>
            <p:spPr bwMode="auto">
              <a:xfrm>
                <a:off x="360" y="2179"/>
                <a:ext cx="6" cy="1530"/>
              </a:xfrm>
              <a:prstGeom prst="rect">
                <a:avLst/>
              </a:prstGeom>
              <a:solidFill>
                <a:srgbClr val="7171AC"/>
              </a:solidFill>
              <a:ln w="9525">
                <a:noFill/>
                <a:miter lim="800000"/>
                <a:headEnd/>
                <a:tailEnd/>
              </a:ln>
            </p:spPr>
            <p:txBody>
              <a:bodyPr/>
              <a:lstStyle/>
              <a:p>
                <a:endParaRPr lang="de-DE"/>
              </a:p>
            </p:txBody>
          </p:sp>
          <p:sp>
            <p:nvSpPr>
              <p:cNvPr id="2078" name="Rectangle 19"/>
              <p:cNvSpPr>
                <a:spLocks noChangeArrowheads="1"/>
              </p:cNvSpPr>
              <p:nvPr/>
            </p:nvSpPr>
            <p:spPr bwMode="auto">
              <a:xfrm>
                <a:off x="366" y="2179"/>
                <a:ext cx="6" cy="1530"/>
              </a:xfrm>
              <a:prstGeom prst="rect">
                <a:avLst/>
              </a:prstGeom>
              <a:solidFill>
                <a:srgbClr val="8787B7"/>
              </a:solidFill>
              <a:ln w="9525">
                <a:noFill/>
                <a:miter lim="800000"/>
                <a:headEnd/>
                <a:tailEnd/>
              </a:ln>
            </p:spPr>
            <p:txBody>
              <a:bodyPr/>
              <a:lstStyle/>
              <a:p>
                <a:endParaRPr lang="de-DE"/>
              </a:p>
            </p:txBody>
          </p:sp>
          <p:sp>
            <p:nvSpPr>
              <p:cNvPr id="2079" name="Rectangle 20"/>
              <p:cNvSpPr>
                <a:spLocks noChangeArrowheads="1"/>
              </p:cNvSpPr>
              <p:nvPr/>
            </p:nvSpPr>
            <p:spPr bwMode="auto">
              <a:xfrm>
                <a:off x="372" y="2179"/>
                <a:ext cx="6" cy="1530"/>
              </a:xfrm>
              <a:prstGeom prst="rect">
                <a:avLst/>
              </a:prstGeom>
              <a:solidFill>
                <a:srgbClr val="9D9DC2"/>
              </a:solidFill>
              <a:ln w="9525">
                <a:noFill/>
                <a:miter lim="800000"/>
                <a:headEnd/>
                <a:tailEnd/>
              </a:ln>
            </p:spPr>
            <p:txBody>
              <a:bodyPr/>
              <a:lstStyle/>
              <a:p>
                <a:endParaRPr lang="de-DE"/>
              </a:p>
            </p:txBody>
          </p:sp>
          <p:sp>
            <p:nvSpPr>
              <p:cNvPr id="2080" name="Rectangle 21"/>
              <p:cNvSpPr>
                <a:spLocks noChangeArrowheads="1"/>
              </p:cNvSpPr>
              <p:nvPr/>
            </p:nvSpPr>
            <p:spPr bwMode="auto">
              <a:xfrm>
                <a:off x="378" y="2179"/>
                <a:ext cx="6" cy="1530"/>
              </a:xfrm>
              <a:prstGeom prst="rect">
                <a:avLst/>
              </a:prstGeom>
              <a:solidFill>
                <a:srgbClr val="B2B2CE"/>
              </a:solidFill>
              <a:ln w="9525">
                <a:noFill/>
                <a:miter lim="800000"/>
                <a:headEnd/>
                <a:tailEnd/>
              </a:ln>
            </p:spPr>
            <p:txBody>
              <a:bodyPr/>
              <a:lstStyle/>
              <a:p>
                <a:endParaRPr lang="de-DE"/>
              </a:p>
            </p:txBody>
          </p:sp>
          <p:sp>
            <p:nvSpPr>
              <p:cNvPr id="2081" name="Rectangle 22"/>
              <p:cNvSpPr>
                <a:spLocks noChangeArrowheads="1"/>
              </p:cNvSpPr>
              <p:nvPr/>
            </p:nvSpPr>
            <p:spPr bwMode="auto">
              <a:xfrm>
                <a:off x="384" y="2179"/>
                <a:ext cx="6" cy="1530"/>
              </a:xfrm>
              <a:prstGeom prst="rect">
                <a:avLst/>
              </a:prstGeom>
              <a:solidFill>
                <a:srgbClr val="C5C5D9"/>
              </a:solidFill>
              <a:ln w="9525">
                <a:noFill/>
                <a:miter lim="800000"/>
                <a:headEnd/>
                <a:tailEnd/>
              </a:ln>
            </p:spPr>
            <p:txBody>
              <a:bodyPr/>
              <a:lstStyle/>
              <a:p>
                <a:endParaRPr lang="de-DE"/>
              </a:p>
            </p:txBody>
          </p:sp>
          <p:sp>
            <p:nvSpPr>
              <p:cNvPr id="2082" name="Rectangle 23"/>
              <p:cNvSpPr>
                <a:spLocks noChangeArrowheads="1"/>
              </p:cNvSpPr>
              <p:nvPr/>
            </p:nvSpPr>
            <p:spPr bwMode="auto">
              <a:xfrm>
                <a:off x="390" y="2179"/>
                <a:ext cx="6" cy="1530"/>
              </a:xfrm>
              <a:prstGeom prst="rect">
                <a:avLst/>
              </a:prstGeom>
              <a:solidFill>
                <a:srgbClr val="D6D6E3"/>
              </a:solidFill>
              <a:ln w="9525">
                <a:noFill/>
                <a:miter lim="800000"/>
                <a:headEnd/>
                <a:tailEnd/>
              </a:ln>
            </p:spPr>
            <p:txBody>
              <a:bodyPr/>
              <a:lstStyle/>
              <a:p>
                <a:endParaRPr lang="de-DE"/>
              </a:p>
            </p:txBody>
          </p:sp>
          <p:sp>
            <p:nvSpPr>
              <p:cNvPr id="2083" name="Rectangle 24"/>
              <p:cNvSpPr>
                <a:spLocks noChangeArrowheads="1"/>
              </p:cNvSpPr>
              <p:nvPr/>
            </p:nvSpPr>
            <p:spPr bwMode="auto">
              <a:xfrm>
                <a:off x="396" y="2179"/>
                <a:ext cx="6" cy="1530"/>
              </a:xfrm>
              <a:prstGeom prst="rect">
                <a:avLst/>
              </a:prstGeom>
              <a:solidFill>
                <a:srgbClr val="E3E3EC"/>
              </a:solidFill>
              <a:ln w="9525">
                <a:noFill/>
                <a:miter lim="800000"/>
                <a:headEnd/>
                <a:tailEnd/>
              </a:ln>
            </p:spPr>
            <p:txBody>
              <a:bodyPr/>
              <a:lstStyle/>
              <a:p>
                <a:endParaRPr lang="de-DE"/>
              </a:p>
            </p:txBody>
          </p:sp>
          <p:sp>
            <p:nvSpPr>
              <p:cNvPr id="2084" name="Rectangle 25"/>
              <p:cNvSpPr>
                <a:spLocks noChangeArrowheads="1"/>
              </p:cNvSpPr>
              <p:nvPr/>
            </p:nvSpPr>
            <p:spPr bwMode="auto">
              <a:xfrm>
                <a:off x="402" y="2179"/>
                <a:ext cx="6" cy="1530"/>
              </a:xfrm>
              <a:prstGeom prst="rect">
                <a:avLst/>
              </a:prstGeom>
              <a:solidFill>
                <a:srgbClr val="EEEEF4"/>
              </a:solidFill>
              <a:ln w="9525">
                <a:noFill/>
                <a:miter lim="800000"/>
                <a:headEnd/>
                <a:tailEnd/>
              </a:ln>
            </p:spPr>
            <p:txBody>
              <a:bodyPr/>
              <a:lstStyle/>
              <a:p>
                <a:endParaRPr lang="de-DE"/>
              </a:p>
            </p:txBody>
          </p:sp>
          <p:sp>
            <p:nvSpPr>
              <p:cNvPr id="2085" name="Rectangle 26"/>
              <p:cNvSpPr>
                <a:spLocks noChangeArrowheads="1"/>
              </p:cNvSpPr>
              <p:nvPr/>
            </p:nvSpPr>
            <p:spPr bwMode="auto">
              <a:xfrm>
                <a:off x="408" y="2179"/>
                <a:ext cx="6" cy="1530"/>
              </a:xfrm>
              <a:prstGeom prst="rect">
                <a:avLst/>
              </a:prstGeom>
              <a:solidFill>
                <a:srgbClr val="F5F5F8"/>
              </a:solidFill>
              <a:ln w="9525">
                <a:noFill/>
                <a:miter lim="800000"/>
                <a:headEnd/>
                <a:tailEnd/>
              </a:ln>
            </p:spPr>
            <p:txBody>
              <a:bodyPr/>
              <a:lstStyle/>
              <a:p>
                <a:endParaRPr lang="de-DE"/>
              </a:p>
            </p:txBody>
          </p:sp>
          <p:sp>
            <p:nvSpPr>
              <p:cNvPr id="2086" name="Rectangle 27"/>
              <p:cNvSpPr>
                <a:spLocks noChangeArrowheads="1"/>
              </p:cNvSpPr>
              <p:nvPr/>
            </p:nvSpPr>
            <p:spPr bwMode="auto">
              <a:xfrm>
                <a:off x="414" y="2179"/>
                <a:ext cx="6" cy="1530"/>
              </a:xfrm>
              <a:prstGeom prst="rect">
                <a:avLst/>
              </a:prstGeom>
              <a:solidFill>
                <a:srgbClr val="FBFBFC"/>
              </a:solidFill>
              <a:ln w="9525">
                <a:noFill/>
                <a:miter lim="800000"/>
                <a:headEnd/>
                <a:tailEnd/>
              </a:ln>
            </p:spPr>
            <p:txBody>
              <a:bodyPr/>
              <a:lstStyle/>
              <a:p>
                <a:endParaRPr lang="de-DE"/>
              </a:p>
            </p:txBody>
          </p:sp>
          <p:sp>
            <p:nvSpPr>
              <p:cNvPr id="2087" name="Rectangle 28"/>
              <p:cNvSpPr>
                <a:spLocks noChangeArrowheads="1"/>
              </p:cNvSpPr>
              <p:nvPr/>
            </p:nvSpPr>
            <p:spPr bwMode="auto">
              <a:xfrm>
                <a:off x="420" y="2179"/>
                <a:ext cx="12" cy="1530"/>
              </a:xfrm>
              <a:prstGeom prst="rect">
                <a:avLst/>
              </a:prstGeom>
              <a:solidFill>
                <a:srgbClr val="FEFEFE"/>
              </a:solidFill>
              <a:ln w="9525">
                <a:noFill/>
                <a:miter lim="800000"/>
                <a:headEnd/>
                <a:tailEnd/>
              </a:ln>
            </p:spPr>
            <p:txBody>
              <a:bodyPr/>
              <a:lstStyle/>
              <a:p>
                <a:endParaRPr lang="de-DE"/>
              </a:p>
            </p:txBody>
          </p:sp>
          <p:sp>
            <p:nvSpPr>
              <p:cNvPr id="2088" name="Rectangle 29"/>
              <p:cNvSpPr>
                <a:spLocks noChangeArrowheads="1"/>
              </p:cNvSpPr>
              <p:nvPr/>
            </p:nvSpPr>
            <p:spPr bwMode="auto">
              <a:xfrm>
                <a:off x="432" y="2179"/>
                <a:ext cx="6" cy="1530"/>
              </a:xfrm>
              <a:prstGeom prst="rect">
                <a:avLst/>
              </a:prstGeom>
              <a:solidFill>
                <a:srgbClr val="FBFBFC"/>
              </a:solidFill>
              <a:ln w="9525">
                <a:noFill/>
                <a:miter lim="800000"/>
                <a:headEnd/>
                <a:tailEnd/>
              </a:ln>
            </p:spPr>
            <p:txBody>
              <a:bodyPr/>
              <a:lstStyle/>
              <a:p>
                <a:endParaRPr lang="de-DE"/>
              </a:p>
            </p:txBody>
          </p:sp>
          <p:sp>
            <p:nvSpPr>
              <p:cNvPr id="2089" name="Rectangle 30"/>
              <p:cNvSpPr>
                <a:spLocks noChangeArrowheads="1"/>
              </p:cNvSpPr>
              <p:nvPr/>
            </p:nvSpPr>
            <p:spPr bwMode="auto">
              <a:xfrm>
                <a:off x="438" y="2179"/>
                <a:ext cx="6" cy="1530"/>
              </a:xfrm>
              <a:prstGeom prst="rect">
                <a:avLst/>
              </a:prstGeom>
              <a:solidFill>
                <a:srgbClr val="F5F5F8"/>
              </a:solidFill>
              <a:ln w="9525">
                <a:noFill/>
                <a:miter lim="800000"/>
                <a:headEnd/>
                <a:tailEnd/>
              </a:ln>
            </p:spPr>
            <p:txBody>
              <a:bodyPr/>
              <a:lstStyle/>
              <a:p>
                <a:endParaRPr lang="de-DE"/>
              </a:p>
            </p:txBody>
          </p:sp>
          <p:sp>
            <p:nvSpPr>
              <p:cNvPr id="2090" name="Rectangle 31"/>
              <p:cNvSpPr>
                <a:spLocks noChangeArrowheads="1"/>
              </p:cNvSpPr>
              <p:nvPr/>
            </p:nvSpPr>
            <p:spPr bwMode="auto">
              <a:xfrm>
                <a:off x="444" y="2179"/>
                <a:ext cx="6" cy="1530"/>
              </a:xfrm>
              <a:prstGeom prst="rect">
                <a:avLst/>
              </a:prstGeom>
              <a:solidFill>
                <a:srgbClr val="EEEEF4"/>
              </a:solidFill>
              <a:ln w="9525">
                <a:noFill/>
                <a:miter lim="800000"/>
                <a:headEnd/>
                <a:tailEnd/>
              </a:ln>
            </p:spPr>
            <p:txBody>
              <a:bodyPr/>
              <a:lstStyle/>
              <a:p>
                <a:endParaRPr lang="de-DE"/>
              </a:p>
            </p:txBody>
          </p:sp>
          <p:sp>
            <p:nvSpPr>
              <p:cNvPr id="2091" name="Rectangle 32"/>
              <p:cNvSpPr>
                <a:spLocks noChangeArrowheads="1"/>
              </p:cNvSpPr>
              <p:nvPr/>
            </p:nvSpPr>
            <p:spPr bwMode="auto">
              <a:xfrm>
                <a:off x="450" y="2179"/>
                <a:ext cx="6" cy="1530"/>
              </a:xfrm>
              <a:prstGeom prst="rect">
                <a:avLst/>
              </a:prstGeom>
              <a:solidFill>
                <a:srgbClr val="E3E3EC"/>
              </a:solidFill>
              <a:ln w="9525">
                <a:noFill/>
                <a:miter lim="800000"/>
                <a:headEnd/>
                <a:tailEnd/>
              </a:ln>
            </p:spPr>
            <p:txBody>
              <a:bodyPr/>
              <a:lstStyle/>
              <a:p>
                <a:endParaRPr lang="de-DE"/>
              </a:p>
            </p:txBody>
          </p:sp>
          <p:sp>
            <p:nvSpPr>
              <p:cNvPr id="2092" name="Rectangle 33"/>
              <p:cNvSpPr>
                <a:spLocks noChangeArrowheads="1"/>
              </p:cNvSpPr>
              <p:nvPr/>
            </p:nvSpPr>
            <p:spPr bwMode="auto">
              <a:xfrm>
                <a:off x="456" y="2179"/>
                <a:ext cx="6" cy="1530"/>
              </a:xfrm>
              <a:prstGeom prst="rect">
                <a:avLst/>
              </a:prstGeom>
              <a:solidFill>
                <a:srgbClr val="D6D6E3"/>
              </a:solidFill>
              <a:ln w="9525">
                <a:noFill/>
                <a:miter lim="800000"/>
                <a:headEnd/>
                <a:tailEnd/>
              </a:ln>
            </p:spPr>
            <p:txBody>
              <a:bodyPr/>
              <a:lstStyle/>
              <a:p>
                <a:endParaRPr lang="de-DE"/>
              </a:p>
            </p:txBody>
          </p:sp>
          <p:sp>
            <p:nvSpPr>
              <p:cNvPr id="2093" name="Rectangle 34"/>
              <p:cNvSpPr>
                <a:spLocks noChangeArrowheads="1"/>
              </p:cNvSpPr>
              <p:nvPr/>
            </p:nvSpPr>
            <p:spPr bwMode="auto">
              <a:xfrm>
                <a:off x="462" y="2179"/>
                <a:ext cx="6" cy="1530"/>
              </a:xfrm>
              <a:prstGeom prst="rect">
                <a:avLst/>
              </a:prstGeom>
              <a:solidFill>
                <a:srgbClr val="C5C5D9"/>
              </a:solidFill>
              <a:ln w="9525">
                <a:noFill/>
                <a:miter lim="800000"/>
                <a:headEnd/>
                <a:tailEnd/>
              </a:ln>
            </p:spPr>
            <p:txBody>
              <a:bodyPr/>
              <a:lstStyle/>
              <a:p>
                <a:endParaRPr lang="de-DE"/>
              </a:p>
            </p:txBody>
          </p:sp>
          <p:sp>
            <p:nvSpPr>
              <p:cNvPr id="2094" name="Rectangle 35"/>
              <p:cNvSpPr>
                <a:spLocks noChangeArrowheads="1"/>
              </p:cNvSpPr>
              <p:nvPr/>
            </p:nvSpPr>
            <p:spPr bwMode="auto">
              <a:xfrm>
                <a:off x="468" y="2179"/>
                <a:ext cx="6" cy="1530"/>
              </a:xfrm>
              <a:prstGeom prst="rect">
                <a:avLst/>
              </a:prstGeom>
              <a:solidFill>
                <a:srgbClr val="B2B2CE"/>
              </a:solidFill>
              <a:ln w="9525">
                <a:noFill/>
                <a:miter lim="800000"/>
                <a:headEnd/>
                <a:tailEnd/>
              </a:ln>
            </p:spPr>
            <p:txBody>
              <a:bodyPr/>
              <a:lstStyle/>
              <a:p>
                <a:endParaRPr lang="de-DE"/>
              </a:p>
            </p:txBody>
          </p:sp>
          <p:sp>
            <p:nvSpPr>
              <p:cNvPr id="2095" name="Rectangle 36"/>
              <p:cNvSpPr>
                <a:spLocks noChangeArrowheads="1"/>
              </p:cNvSpPr>
              <p:nvPr/>
            </p:nvSpPr>
            <p:spPr bwMode="auto">
              <a:xfrm>
                <a:off x="474" y="2179"/>
                <a:ext cx="6" cy="1530"/>
              </a:xfrm>
              <a:prstGeom prst="rect">
                <a:avLst/>
              </a:prstGeom>
              <a:solidFill>
                <a:srgbClr val="9D9DC2"/>
              </a:solidFill>
              <a:ln w="9525">
                <a:noFill/>
                <a:miter lim="800000"/>
                <a:headEnd/>
                <a:tailEnd/>
              </a:ln>
            </p:spPr>
            <p:txBody>
              <a:bodyPr/>
              <a:lstStyle/>
              <a:p>
                <a:endParaRPr lang="de-DE"/>
              </a:p>
            </p:txBody>
          </p:sp>
          <p:sp>
            <p:nvSpPr>
              <p:cNvPr id="2096" name="Rectangle 37"/>
              <p:cNvSpPr>
                <a:spLocks noChangeArrowheads="1"/>
              </p:cNvSpPr>
              <p:nvPr/>
            </p:nvSpPr>
            <p:spPr bwMode="auto">
              <a:xfrm>
                <a:off x="480" y="2179"/>
                <a:ext cx="6" cy="1530"/>
              </a:xfrm>
              <a:prstGeom prst="rect">
                <a:avLst/>
              </a:prstGeom>
              <a:solidFill>
                <a:srgbClr val="8787B7"/>
              </a:solidFill>
              <a:ln w="9525">
                <a:noFill/>
                <a:miter lim="800000"/>
                <a:headEnd/>
                <a:tailEnd/>
              </a:ln>
            </p:spPr>
            <p:txBody>
              <a:bodyPr/>
              <a:lstStyle/>
              <a:p>
                <a:endParaRPr lang="de-DE"/>
              </a:p>
            </p:txBody>
          </p:sp>
          <p:sp>
            <p:nvSpPr>
              <p:cNvPr id="2097" name="Rectangle 38"/>
              <p:cNvSpPr>
                <a:spLocks noChangeArrowheads="1"/>
              </p:cNvSpPr>
              <p:nvPr/>
            </p:nvSpPr>
            <p:spPr bwMode="auto">
              <a:xfrm>
                <a:off x="486" y="2179"/>
                <a:ext cx="6" cy="1530"/>
              </a:xfrm>
              <a:prstGeom prst="rect">
                <a:avLst/>
              </a:prstGeom>
              <a:solidFill>
                <a:srgbClr val="7171AC"/>
              </a:solidFill>
              <a:ln w="9525">
                <a:noFill/>
                <a:miter lim="800000"/>
                <a:headEnd/>
                <a:tailEnd/>
              </a:ln>
            </p:spPr>
            <p:txBody>
              <a:bodyPr/>
              <a:lstStyle/>
              <a:p>
                <a:endParaRPr lang="de-DE"/>
              </a:p>
            </p:txBody>
          </p:sp>
          <p:sp>
            <p:nvSpPr>
              <p:cNvPr id="2098" name="Rectangle 39"/>
              <p:cNvSpPr>
                <a:spLocks noChangeArrowheads="1"/>
              </p:cNvSpPr>
              <p:nvPr/>
            </p:nvSpPr>
            <p:spPr bwMode="auto">
              <a:xfrm>
                <a:off x="492" y="2179"/>
                <a:ext cx="6" cy="1530"/>
              </a:xfrm>
              <a:prstGeom prst="rect">
                <a:avLst/>
              </a:prstGeom>
              <a:solidFill>
                <a:srgbClr val="5D5DA5"/>
              </a:solidFill>
              <a:ln w="9525">
                <a:noFill/>
                <a:miter lim="800000"/>
                <a:headEnd/>
                <a:tailEnd/>
              </a:ln>
            </p:spPr>
            <p:txBody>
              <a:bodyPr/>
              <a:lstStyle/>
              <a:p>
                <a:endParaRPr lang="de-DE"/>
              </a:p>
            </p:txBody>
          </p:sp>
          <p:sp>
            <p:nvSpPr>
              <p:cNvPr id="2099" name="Rectangle 40"/>
              <p:cNvSpPr>
                <a:spLocks noChangeArrowheads="1"/>
              </p:cNvSpPr>
              <p:nvPr/>
            </p:nvSpPr>
            <p:spPr bwMode="auto">
              <a:xfrm>
                <a:off x="498" y="2179"/>
                <a:ext cx="6" cy="1530"/>
              </a:xfrm>
              <a:prstGeom prst="rect">
                <a:avLst/>
              </a:prstGeom>
              <a:solidFill>
                <a:srgbClr val="4A4A9E"/>
              </a:solidFill>
              <a:ln w="9525">
                <a:noFill/>
                <a:miter lim="800000"/>
                <a:headEnd/>
                <a:tailEnd/>
              </a:ln>
            </p:spPr>
            <p:txBody>
              <a:bodyPr/>
              <a:lstStyle/>
              <a:p>
                <a:endParaRPr lang="de-DE"/>
              </a:p>
            </p:txBody>
          </p:sp>
          <p:sp>
            <p:nvSpPr>
              <p:cNvPr id="2100" name="Rectangle 41"/>
              <p:cNvSpPr>
                <a:spLocks noChangeArrowheads="1"/>
              </p:cNvSpPr>
              <p:nvPr/>
            </p:nvSpPr>
            <p:spPr bwMode="auto">
              <a:xfrm>
                <a:off x="504" y="2179"/>
                <a:ext cx="6" cy="1530"/>
              </a:xfrm>
              <a:prstGeom prst="rect">
                <a:avLst/>
              </a:prstGeom>
              <a:solidFill>
                <a:srgbClr val="3B3B9B"/>
              </a:solidFill>
              <a:ln w="9525">
                <a:noFill/>
                <a:miter lim="800000"/>
                <a:headEnd/>
                <a:tailEnd/>
              </a:ln>
            </p:spPr>
            <p:txBody>
              <a:bodyPr/>
              <a:lstStyle/>
              <a:p>
                <a:endParaRPr lang="de-DE"/>
              </a:p>
            </p:txBody>
          </p:sp>
          <p:sp>
            <p:nvSpPr>
              <p:cNvPr id="2101" name="Rectangle 42"/>
              <p:cNvSpPr>
                <a:spLocks noChangeArrowheads="1"/>
              </p:cNvSpPr>
              <p:nvPr/>
            </p:nvSpPr>
            <p:spPr bwMode="auto">
              <a:xfrm>
                <a:off x="342" y="2179"/>
                <a:ext cx="168" cy="1530"/>
              </a:xfrm>
              <a:prstGeom prst="rect">
                <a:avLst/>
              </a:prstGeom>
              <a:noFill/>
              <a:ln w="9525">
                <a:solidFill>
                  <a:srgbClr val="000000"/>
                </a:solidFill>
                <a:miter lim="800000"/>
                <a:headEnd/>
                <a:tailEnd/>
              </a:ln>
            </p:spPr>
            <p:txBody>
              <a:bodyPr/>
              <a:lstStyle/>
              <a:p>
                <a:endParaRPr lang="de-DE"/>
              </a:p>
            </p:txBody>
          </p:sp>
          <p:sp>
            <p:nvSpPr>
              <p:cNvPr id="2102" name="Rectangle 43"/>
              <p:cNvSpPr>
                <a:spLocks noChangeArrowheads="1"/>
              </p:cNvSpPr>
              <p:nvPr/>
            </p:nvSpPr>
            <p:spPr bwMode="auto">
              <a:xfrm>
                <a:off x="762" y="1861"/>
                <a:ext cx="6" cy="1848"/>
              </a:xfrm>
              <a:prstGeom prst="rect">
                <a:avLst/>
              </a:prstGeom>
              <a:solidFill>
                <a:srgbClr val="3A3A9B"/>
              </a:solidFill>
              <a:ln w="9525">
                <a:noFill/>
                <a:miter lim="800000"/>
                <a:headEnd/>
                <a:tailEnd/>
              </a:ln>
            </p:spPr>
            <p:txBody>
              <a:bodyPr/>
              <a:lstStyle/>
              <a:p>
                <a:endParaRPr lang="de-DE"/>
              </a:p>
            </p:txBody>
          </p:sp>
          <p:sp>
            <p:nvSpPr>
              <p:cNvPr id="2103" name="Rectangle 44"/>
              <p:cNvSpPr>
                <a:spLocks noChangeArrowheads="1"/>
              </p:cNvSpPr>
              <p:nvPr/>
            </p:nvSpPr>
            <p:spPr bwMode="auto">
              <a:xfrm>
                <a:off x="768" y="1861"/>
                <a:ext cx="6" cy="1848"/>
              </a:xfrm>
              <a:prstGeom prst="rect">
                <a:avLst/>
              </a:prstGeom>
              <a:solidFill>
                <a:srgbClr val="49499E"/>
              </a:solidFill>
              <a:ln w="9525">
                <a:noFill/>
                <a:miter lim="800000"/>
                <a:headEnd/>
                <a:tailEnd/>
              </a:ln>
            </p:spPr>
            <p:txBody>
              <a:bodyPr/>
              <a:lstStyle/>
              <a:p>
                <a:endParaRPr lang="de-DE"/>
              </a:p>
            </p:txBody>
          </p:sp>
          <p:sp>
            <p:nvSpPr>
              <p:cNvPr id="2104" name="Rectangle 45"/>
              <p:cNvSpPr>
                <a:spLocks noChangeArrowheads="1"/>
              </p:cNvSpPr>
              <p:nvPr/>
            </p:nvSpPr>
            <p:spPr bwMode="auto">
              <a:xfrm>
                <a:off x="774" y="1861"/>
                <a:ext cx="6" cy="1848"/>
              </a:xfrm>
              <a:prstGeom prst="rect">
                <a:avLst/>
              </a:prstGeom>
              <a:solidFill>
                <a:srgbClr val="5B5BA4"/>
              </a:solidFill>
              <a:ln w="9525">
                <a:noFill/>
                <a:miter lim="800000"/>
                <a:headEnd/>
                <a:tailEnd/>
              </a:ln>
            </p:spPr>
            <p:txBody>
              <a:bodyPr/>
              <a:lstStyle/>
              <a:p>
                <a:endParaRPr lang="de-DE"/>
              </a:p>
            </p:txBody>
          </p:sp>
          <p:sp>
            <p:nvSpPr>
              <p:cNvPr id="2105" name="Rectangle 46"/>
              <p:cNvSpPr>
                <a:spLocks noChangeArrowheads="1"/>
              </p:cNvSpPr>
              <p:nvPr/>
            </p:nvSpPr>
            <p:spPr bwMode="auto">
              <a:xfrm>
                <a:off x="780" y="1861"/>
                <a:ext cx="6" cy="1848"/>
              </a:xfrm>
              <a:prstGeom prst="rect">
                <a:avLst/>
              </a:prstGeom>
              <a:solidFill>
                <a:srgbClr val="6F6FAB"/>
              </a:solidFill>
              <a:ln w="9525">
                <a:noFill/>
                <a:miter lim="800000"/>
                <a:headEnd/>
                <a:tailEnd/>
              </a:ln>
            </p:spPr>
            <p:txBody>
              <a:bodyPr/>
              <a:lstStyle/>
              <a:p>
                <a:endParaRPr lang="de-DE"/>
              </a:p>
            </p:txBody>
          </p:sp>
          <p:sp>
            <p:nvSpPr>
              <p:cNvPr id="2106" name="Rectangle 47"/>
              <p:cNvSpPr>
                <a:spLocks noChangeArrowheads="1"/>
              </p:cNvSpPr>
              <p:nvPr/>
            </p:nvSpPr>
            <p:spPr bwMode="auto">
              <a:xfrm>
                <a:off x="786" y="1861"/>
                <a:ext cx="6" cy="1848"/>
              </a:xfrm>
              <a:prstGeom prst="rect">
                <a:avLst/>
              </a:prstGeom>
              <a:solidFill>
                <a:srgbClr val="8484B5"/>
              </a:solidFill>
              <a:ln w="9525">
                <a:noFill/>
                <a:miter lim="800000"/>
                <a:headEnd/>
                <a:tailEnd/>
              </a:ln>
            </p:spPr>
            <p:txBody>
              <a:bodyPr/>
              <a:lstStyle/>
              <a:p>
                <a:endParaRPr lang="de-DE"/>
              </a:p>
            </p:txBody>
          </p:sp>
          <p:sp>
            <p:nvSpPr>
              <p:cNvPr id="2107" name="Rectangle 48"/>
              <p:cNvSpPr>
                <a:spLocks noChangeArrowheads="1"/>
              </p:cNvSpPr>
              <p:nvPr/>
            </p:nvSpPr>
            <p:spPr bwMode="auto">
              <a:xfrm>
                <a:off x="792" y="1861"/>
                <a:ext cx="6" cy="1848"/>
              </a:xfrm>
              <a:prstGeom prst="rect">
                <a:avLst/>
              </a:prstGeom>
              <a:solidFill>
                <a:srgbClr val="9999C0"/>
              </a:solidFill>
              <a:ln w="9525">
                <a:noFill/>
                <a:miter lim="800000"/>
                <a:headEnd/>
                <a:tailEnd/>
              </a:ln>
            </p:spPr>
            <p:txBody>
              <a:bodyPr/>
              <a:lstStyle/>
              <a:p>
                <a:endParaRPr lang="de-DE"/>
              </a:p>
            </p:txBody>
          </p:sp>
          <p:sp>
            <p:nvSpPr>
              <p:cNvPr id="2108" name="Rectangle 49"/>
              <p:cNvSpPr>
                <a:spLocks noChangeArrowheads="1"/>
              </p:cNvSpPr>
              <p:nvPr/>
            </p:nvSpPr>
            <p:spPr bwMode="auto">
              <a:xfrm>
                <a:off x="798" y="1861"/>
                <a:ext cx="6" cy="1848"/>
              </a:xfrm>
              <a:prstGeom prst="rect">
                <a:avLst/>
              </a:prstGeom>
              <a:solidFill>
                <a:srgbClr val="ADADCB"/>
              </a:solidFill>
              <a:ln w="9525">
                <a:noFill/>
                <a:miter lim="800000"/>
                <a:headEnd/>
                <a:tailEnd/>
              </a:ln>
            </p:spPr>
            <p:txBody>
              <a:bodyPr/>
              <a:lstStyle/>
              <a:p>
                <a:endParaRPr lang="de-DE"/>
              </a:p>
            </p:txBody>
          </p:sp>
          <p:sp>
            <p:nvSpPr>
              <p:cNvPr id="2109" name="Rectangle 50"/>
              <p:cNvSpPr>
                <a:spLocks noChangeArrowheads="1"/>
              </p:cNvSpPr>
              <p:nvPr/>
            </p:nvSpPr>
            <p:spPr bwMode="auto">
              <a:xfrm>
                <a:off x="804" y="1861"/>
                <a:ext cx="6" cy="1848"/>
              </a:xfrm>
              <a:prstGeom prst="rect">
                <a:avLst/>
              </a:prstGeom>
              <a:solidFill>
                <a:srgbClr val="C0C0D6"/>
              </a:solidFill>
              <a:ln w="9525">
                <a:noFill/>
                <a:miter lim="800000"/>
                <a:headEnd/>
                <a:tailEnd/>
              </a:ln>
            </p:spPr>
            <p:txBody>
              <a:bodyPr/>
              <a:lstStyle/>
              <a:p>
                <a:endParaRPr lang="de-DE"/>
              </a:p>
            </p:txBody>
          </p:sp>
          <p:sp>
            <p:nvSpPr>
              <p:cNvPr id="2110" name="Rectangle 51"/>
              <p:cNvSpPr>
                <a:spLocks noChangeArrowheads="1"/>
              </p:cNvSpPr>
              <p:nvPr/>
            </p:nvSpPr>
            <p:spPr bwMode="auto">
              <a:xfrm>
                <a:off x="810" y="1861"/>
                <a:ext cx="6" cy="1848"/>
              </a:xfrm>
              <a:prstGeom prst="rect">
                <a:avLst/>
              </a:prstGeom>
              <a:solidFill>
                <a:srgbClr val="D1D1E0"/>
              </a:solidFill>
              <a:ln w="9525">
                <a:noFill/>
                <a:miter lim="800000"/>
                <a:headEnd/>
                <a:tailEnd/>
              </a:ln>
            </p:spPr>
            <p:txBody>
              <a:bodyPr/>
              <a:lstStyle/>
              <a:p>
                <a:endParaRPr lang="de-DE"/>
              </a:p>
            </p:txBody>
          </p:sp>
          <p:sp>
            <p:nvSpPr>
              <p:cNvPr id="2111" name="Rectangle 52"/>
              <p:cNvSpPr>
                <a:spLocks noChangeArrowheads="1"/>
              </p:cNvSpPr>
              <p:nvPr/>
            </p:nvSpPr>
            <p:spPr bwMode="auto">
              <a:xfrm>
                <a:off x="816" y="1861"/>
                <a:ext cx="6" cy="1848"/>
              </a:xfrm>
              <a:prstGeom prst="rect">
                <a:avLst/>
              </a:prstGeom>
              <a:solidFill>
                <a:srgbClr val="DFDFE9"/>
              </a:solidFill>
              <a:ln w="9525">
                <a:noFill/>
                <a:miter lim="800000"/>
                <a:headEnd/>
                <a:tailEnd/>
              </a:ln>
            </p:spPr>
            <p:txBody>
              <a:bodyPr/>
              <a:lstStyle/>
              <a:p>
                <a:endParaRPr lang="de-DE"/>
              </a:p>
            </p:txBody>
          </p:sp>
          <p:sp>
            <p:nvSpPr>
              <p:cNvPr id="2112" name="Rectangle 53"/>
              <p:cNvSpPr>
                <a:spLocks noChangeArrowheads="1"/>
              </p:cNvSpPr>
              <p:nvPr/>
            </p:nvSpPr>
            <p:spPr bwMode="auto">
              <a:xfrm>
                <a:off x="822" y="1861"/>
                <a:ext cx="6" cy="1848"/>
              </a:xfrm>
              <a:prstGeom prst="rect">
                <a:avLst/>
              </a:prstGeom>
              <a:solidFill>
                <a:srgbClr val="EAEAF1"/>
              </a:solidFill>
              <a:ln w="9525">
                <a:noFill/>
                <a:miter lim="800000"/>
                <a:headEnd/>
                <a:tailEnd/>
              </a:ln>
            </p:spPr>
            <p:txBody>
              <a:bodyPr/>
              <a:lstStyle/>
              <a:p>
                <a:endParaRPr lang="de-DE"/>
              </a:p>
            </p:txBody>
          </p:sp>
          <p:sp>
            <p:nvSpPr>
              <p:cNvPr id="2113" name="Rectangle 54"/>
              <p:cNvSpPr>
                <a:spLocks noChangeArrowheads="1"/>
              </p:cNvSpPr>
              <p:nvPr/>
            </p:nvSpPr>
            <p:spPr bwMode="auto">
              <a:xfrm>
                <a:off x="828" y="1861"/>
                <a:ext cx="6" cy="1848"/>
              </a:xfrm>
              <a:prstGeom prst="rect">
                <a:avLst/>
              </a:prstGeom>
              <a:solidFill>
                <a:srgbClr val="F2F2F6"/>
              </a:solidFill>
              <a:ln w="9525">
                <a:noFill/>
                <a:miter lim="800000"/>
                <a:headEnd/>
                <a:tailEnd/>
              </a:ln>
            </p:spPr>
            <p:txBody>
              <a:bodyPr/>
              <a:lstStyle/>
              <a:p>
                <a:endParaRPr lang="de-DE"/>
              </a:p>
            </p:txBody>
          </p:sp>
          <p:sp>
            <p:nvSpPr>
              <p:cNvPr id="2114" name="Rectangle 55"/>
              <p:cNvSpPr>
                <a:spLocks noChangeArrowheads="1"/>
              </p:cNvSpPr>
              <p:nvPr/>
            </p:nvSpPr>
            <p:spPr bwMode="auto">
              <a:xfrm>
                <a:off x="834" y="1861"/>
                <a:ext cx="6" cy="1848"/>
              </a:xfrm>
              <a:prstGeom prst="rect">
                <a:avLst/>
              </a:prstGeom>
              <a:solidFill>
                <a:srgbClr val="F9F9FA"/>
              </a:solidFill>
              <a:ln w="9525">
                <a:noFill/>
                <a:miter lim="800000"/>
                <a:headEnd/>
                <a:tailEnd/>
              </a:ln>
            </p:spPr>
            <p:txBody>
              <a:bodyPr/>
              <a:lstStyle/>
              <a:p>
                <a:endParaRPr lang="de-DE"/>
              </a:p>
            </p:txBody>
          </p:sp>
          <p:sp>
            <p:nvSpPr>
              <p:cNvPr id="2115" name="Rectangle 56"/>
              <p:cNvSpPr>
                <a:spLocks noChangeArrowheads="1"/>
              </p:cNvSpPr>
              <p:nvPr/>
            </p:nvSpPr>
            <p:spPr bwMode="auto">
              <a:xfrm>
                <a:off x="840" y="1861"/>
                <a:ext cx="6" cy="1848"/>
              </a:xfrm>
              <a:prstGeom prst="rect">
                <a:avLst/>
              </a:prstGeom>
              <a:solidFill>
                <a:srgbClr val="FCFCFD"/>
              </a:solidFill>
              <a:ln w="9525">
                <a:noFill/>
                <a:miter lim="800000"/>
                <a:headEnd/>
                <a:tailEnd/>
              </a:ln>
            </p:spPr>
            <p:txBody>
              <a:bodyPr/>
              <a:lstStyle/>
              <a:p>
                <a:endParaRPr lang="de-DE"/>
              </a:p>
            </p:txBody>
          </p:sp>
          <p:sp>
            <p:nvSpPr>
              <p:cNvPr id="2116" name="Rectangle 57"/>
              <p:cNvSpPr>
                <a:spLocks noChangeArrowheads="1"/>
              </p:cNvSpPr>
              <p:nvPr/>
            </p:nvSpPr>
            <p:spPr bwMode="auto">
              <a:xfrm>
                <a:off x="846" y="1861"/>
                <a:ext cx="6" cy="1848"/>
              </a:xfrm>
              <a:prstGeom prst="rect">
                <a:avLst/>
              </a:prstGeom>
              <a:solidFill>
                <a:srgbClr val="FFFFFF"/>
              </a:solidFill>
              <a:ln w="9525">
                <a:noFill/>
                <a:miter lim="800000"/>
                <a:headEnd/>
                <a:tailEnd/>
              </a:ln>
            </p:spPr>
            <p:txBody>
              <a:bodyPr/>
              <a:lstStyle/>
              <a:p>
                <a:endParaRPr lang="de-DE"/>
              </a:p>
            </p:txBody>
          </p:sp>
          <p:sp>
            <p:nvSpPr>
              <p:cNvPr id="2117" name="Rectangle 58"/>
              <p:cNvSpPr>
                <a:spLocks noChangeArrowheads="1"/>
              </p:cNvSpPr>
              <p:nvPr/>
            </p:nvSpPr>
            <p:spPr bwMode="auto">
              <a:xfrm>
                <a:off x="852" y="1861"/>
                <a:ext cx="6" cy="1848"/>
              </a:xfrm>
              <a:prstGeom prst="rect">
                <a:avLst/>
              </a:prstGeom>
              <a:solidFill>
                <a:srgbClr val="FCFCFD"/>
              </a:solidFill>
              <a:ln w="9525">
                <a:noFill/>
                <a:miter lim="800000"/>
                <a:headEnd/>
                <a:tailEnd/>
              </a:ln>
            </p:spPr>
            <p:txBody>
              <a:bodyPr/>
              <a:lstStyle/>
              <a:p>
                <a:endParaRPr lang="de-DE"/>
              </a:p>
            </p:txBody>
          </p:sp>
          <p:sp>
            <p:nvSpPr>
              <p:cNvPr id="2118" name="Rectangle 59"/>
              <p:cNvSpPr>
                <a:spLocks noChangeArrowheads="1"/>
              </p:cNvSpPr>
              <p:nvPr/>
            </p:nvSpPr>
            <p:spPr bwMode="auto">
              <a:xfrm>
                <a:off x="858" y="1861"/>
                <a:ext cx="6" cy="1848"/>
              </a:xfrm>
              <a:prstGeom prst="rect">
                <a:avLst/>
              </a:prstGeom>
              <a:solidFill>
                <a:srgbClr val="F9F9FA"/>
              </a:solidFill>
              <a:ln w="9525">
                <a:noFill/>
                <a:miter lim="800000"/>
                <a:headEnd/>
                <a:tailEnd/>
              </a:ln>
            </p:spPr>
            <p:txBody>
              <a:bodyPr/>
              <a:lstStyle/>
              <a:p>
                <a:endParaRPr lang="de-DE"/>
              </a:p>
            </p:txBody>
          </p:sp>
          <p:sp>
            <p:nvSpPr>
              <p:cNvPr id="2119" name="Rectangle 60"/>
              <p:cNvSpPr>
                <a:spLocks noChangeArrowheads="1"/>
              </p:cNvSpPr>
              <p:nvPr/>
            </p:nvSpPr>
            <p:spPr bwMode="auto">
              <a:xfrm>
                <a:off x="864" y="1861"/>
                <a:ext cx="6" cy="1848"/>
              </a:xfrm>
              <a:prstGeom prst="rect">
                <a:avLst/>
              </a:prstGeom>
              <a:solidFill>
                <a:srgbClr val="F2F2F6"/>
              </a:solidFill>
              <a:ln w="9525">
                <a:noFill/>
                <a:miter lim="800000"/>
                <a:headEnd/>
                <a:tailEnd/>
              </a:ln>
            </p:spPr>
            <p:txBody>
              <a:bodyPr/>
              <a:lstStyle/>
              <a:p>
                <a:endParaRPr lang="de-DE"/>
              </a:p>
            </p:txBody>
          </p:sp>
          <p:sp>
            <p:nvSpPr>
              <p:cNvPr id="2120" name="Rectangle 61"/>
              <p:cNvSpPr>
                <a:spLocks noChangeArrowheads="1"/>
              </p:cNvSpPr>
              <p:nvPr/>
            </p:nvSpPr>
            <p:spPr bwMode="auto">
              <a:xfrm>
                <a:off x="870" y="1861"/>
                <a:ext cx="6" cy="1848"/>
              </a:xfrm>
              <a:prstGeom prst="rect">
                <a:avLst/>
              </a:prstGeom>
              <a:solidFill>
                <a:srgbClr val="EAEAF1"/>
              </a:solidFill>
              <a:ln w="9525">
                <a:noFill/>
                <a:miter lim="800000"/>
                <a:headEnd/>
                <a:tailEnd/>
              </a:ln>
            </p:spPr>
            <p:txBody>
              <a:bodyPr/>
              <a:lstStyle/>
              <a:p>
                <a:endParaRPr lang="de-DE"/>
              </a:p>
            </p:txBody>
          </p:sp>
          <p:sp>
            <p:nvSpPr>
              <p:cNvPr id="2121" name="Rectangle 62"/>
              <p:cNvSpPr>
                <a:spLocks noChangeArrowheads="1"/>
              </p:cNvSpPr>
              <p:nvPr/>
            </p:nvSpPr>
            <p:spPr bwMode="auto">
              <a:xfrm>
                <a:off x="876" y="1861"/>
                <a:ext cx="6" cy="1848"/>
              </a:xfrm>
              <a:prstGeom prst="rect">
                <a:avLst/>
              </a:prstGeom>
              <a:solidFill>
                <a:srgbClr val="DFDFE9"/>
              </a:solidFill>
              <a:ln w="9525">
                <a:noFill/>
                <a:miter lim="800000"/>
                <a:headEnd/>
                <a:tailEnd/>
              </a:ln>
            </p:spPr>
            <p:txBody>
              <a:bodyPr/>
              <a:lstStyle/>
              <a:p>
                <a:endParaRPr lang="de-DE"/>
              </a:p>
            </p:txBody>
          </p:sp>
          <p:sp>
            <p:nvSpPr>
              <p:cNvPr id="2122" name="Rectangle 63"/>
              <p:cNvSpPr>
                <a:spLocks noChangeArrowheads="1"/>
              </p:cNvSpPr>
              <p:nvPr/>
            </p:nvSpPr>
            <p:spPr bwMode="auto">
              <a:xfrm>
                <a:off x="882" y="1861"/>
                <a:ext cx="6" cy="1848"/>
              </a:xfrm>
              <a:prstGeom prst="rect">
                <a:avLst/>
              </a:prstGeom>
              <a:solidFill>
                <a:srgbClr val="D1D1E0"/>
              </a:solidFill>
              <a:ln w="9525">
                <a:noFill/>
                <a:miter lim="800000"/>
                <a:headEnd/>
                <a:tailEnd/>
              </a:ln>
            </p:spPr>
            <p:txBody>
              <a:bodyPr/>
              <a:lstStyle/>
              <a:p>
                <a:endParaRPr lang="de-DE"/>
              </a:p>
            </p:txBody>
          </p:sp>
          <p:sp>
            <p:nvSpPr>
              <p:cNvPr id="2123" name="Rectangle 64"/>
              <p:cNvSpPr>
                <a:spLocks noChangeArrowheads="1"/>
              </p:cNvSpPr>
              <p:nvPr/>
            </p:nvSpPr>
            <p:spPr bwMode="auto">
              <a:xfrm>
                <a:off x="888" y="1861"/>
                <a:ext cx="6" cy="1848"/>
              </a:xfrm>
              <a:prstGeom prst="rect">
                <a:avLst/>
              </a:prstGeom>
              <a:solidFill>
                <a:srgbClr val="C0C0D7"/>
              </a:solidFill>
              <a:ln w="9525">
                <a:noFill/>
                <a:miter lim="800000"/>
                <a:headEnd/>
                <a:tailEnd/>
              </a:ln>
            </p:spPr>
            <p:txBody>
              <a:bodyPr/>
              <a:lstStyle/>
              <a:p>
                <a:endParaRPr lang="de-DE"/>
              </a:p>
            </p:txBody>
          </p:sp>
          <p:sp>
            <p:nvSpPr>
              <p:cNvPr id="2124" name="Rectangle 65"/>
              <p:cNvSpPr>
                <a:spLocks noChangeArrowheads="1"/>
              </p:cNvSpPr>
              <p:nvPr/>
            </p:nvSpPr>
            <p:spPr bwMode="auto">
              <a:xfrm>
                <a:off x="894" y="1861"/>
                <a:ext cx="6" cy="1848"/>
              </a:xfrm>
              <a:prstGeom prst="rect">
                <a:avLst/>
              </a:prstGeom>
              <a:solidFill>
                <a:srgbClr val="ADADCB"/>
              </a:solidFill>
              <a:ln w="9525">
                <a:noFill/>
                <a:miter lim="800000"/>
                <a:headEnd/>
                <a:tailEnd/>
              </a:ln>
            </p:spPr>
            <p:txBody>
              <a:bodyPr/>
              <a:lstStyle/>
              <a:p>
                <a:endParaRPr lang="de-DE"/>
              </a:p>
            </p:txBody>
          </p:sp>
          <p:sp>
            <p:nvSpPr>
              <p:cNvPr id="2125" name="Rectangle 66"/>
              <p:cNvSpPr>
                <a:spLocks noChangeArrowheads="1"/>
              </p:cNvSpPr>
              <p:nvPr/>
            </p:nvSpPr>
            <p:spPr bwMode="auto">
              <a:xfrm>
                <a:off x="900" y="1861"/>
                <a:ext cx="6" cy="1848"/>
              </a:xfrm>
              <a:prstGeom prst="rect">
                <a:avLst/>
              </a:prstGeom>
              <a:solidFill>
                <a:srgbClr val="9999C0"/>
              </a:solidFill>
              <a:ln w="9525">
                <a:noFill/>
                <a:miter lim="800000"/>
                <a:headEnd/>
                <a:tailEnd/>
              </a:ln>
            </p:spPr>
            <p:txBody>
              <a:bodyPr/>
              <a:lstStyle/>
              <a:p>
                <a:endParaRPr lang="de-DE"/>
              </a:p>
            </p:txBody>
          </p:sp>
          <p:sp>
            <p:nvSpPr>
              <p:cNvPr id="2126" name="Rectangle 67"/>
              <p:cNvSpPr>
                <a:spLocks noChangeArrowheads="1"/>
              </p:cNvSpPr>
              <p:nvPr/>
            </p:nvSpPr>
            <p:spPr bwMode="auto">
              <a:xfrm>
                <a:off x="906" y="1861"/>
                <a:ext cx="6" cy="1848"/>
              </a:xfrm>
              <a:prstGeom prst="rect">
                <a:avLst/>
              </a:prstGeom>
              <a:solidFill>
                <a:srgbClr val="8484B5"/>
              </a:solidFill>
              <a:ln w="9525">
                <a:noFill/>
                <a:miter lim="800000"/>
                <a:headEnd/>
                <a:tailEnd/>
              </a:ln>
            </p:spPr>
            <p:txBody>
              <a:bodyPr/>
              <a:lstStyle/>
              <a:p>
                <a:endParaRPr lang="de-DE"/>
              </a:p>
            </p:txBody>
          </p:sp>
          <p:sp>
            <p:nvSpPr>
              <p:cNvPr id="2127" name="Rectangle 68"/>
              <p:cNvSpPr>
                <a:spLocks noChangeArrowheads="1"/>
              </p:cNvSpPr>
              <p:nvPr/>
            </p:nvSpPr>
            <p:spPr bwMode="auto">
              <a:xfrm>
                <a:off x="912" y="1861"/>
                <a:ext cx="6" cy="1848"/>
              </a:xfrm>
              <a:prstGeom prst="rect">
                <a:avLst/>
              </a:prstGeom>
              <a:solidFill>
                <a:srgbClr val="6F6FAB"/>
              </a:solidFill>
              <a:ln w="9525">
                <a:noFill/>
                <a:miter lim="800000"/>
                <a:headEnd/>
                <a:tailEnd/>
              </a:ln>
            </p:spPr>
            <p:txBody>
              <a:bodyPr/>
              <a:lstStyle/>
              <a:p>
                <a:endParaRPr lang="de-DE"/>
              </a:p>
            </p:txBody>
          </p:sp>
          <p:sp>
            <p:nvSpPr>
              <p:cNvPr id="2128" name="Rectangle 69"/>
              <p:cNvSpPr>
                <a:spLocks noChangeArrowheads="1"/>
              </p:cNvSpPr>
              <p:nvPr/>
            </p:nvSpPr>
            <p:spPr bwMode="auto">
              <a:xfrm>
                <a:off x="918" y="1861"/>
                <a:ext cx="6" cy="1848"/>
              </a:xfrm>
              <a:prstGeom prst="rect">
                <a:avLst/>
              </a:prstGeom>
              <a:solidFill>
                <a:srgbClr val="5B5BA4"/>
              </a:solidFill>
              <a:ln w="9525">
                <a:noFill/>
                <a:miter lim="800000"/>
                <a:headEnd/>
                <a:tailEnd/>
              </a:ln>
            </p:spPr>
            <p:txBody>
              <a:bodyPr/>
              <a:lstStyle/>
              <a:p>
                <a:endParaRPr lang="de-DE"/>
              </a:p>
            </p:txBody>
          </p:sp>
          <p:sp>
            <p:nvSpPr>
              <p:cNvPr id="2129" name="Rectangle 70"/>
              <p:cNvSpPr>
                <a:spLocks noChangeArrowheads="1"/>
              </p:cNvSpPr>
              <p:nvPr/>
            </p:nvSpPr>
            <p:spPr bwMode="auto">
              <a:xfrm>
                <a:off x="924" y="1861"/>
                <a:ext cx="6" cy="1848"/>
              </a:xfrm>
              <a:prstGeom prst="rect">
                <a:avLst/>
              </a:prstGeom>
              <a:solidFill>
                <a:srgbClr val="49499E"/>
              </a:solidFill>
              <a:ln w="9525">
                <a:noFill/>
                <a:miter lim="800000"/>
                <a:headEnd/>
                <a:tailEnd/>
              </a:ln>
            </p:spPr>
            <p:txBody>
              <a:bodyPr/>
              <a:lstStyle/>
              <a:p>
                <a:endParaRPr lang="de-DE"/>
              </a:p>
            </p:txBody>
          </p:sp>
          <p:sp>
            <p:nvSpPr>
              <p:cNvPr id="2130" name="Rectangle 71"/>
              <p:cNvSpPr>
                <a:spLocks noChangeArrowheads="1"/>
              </p:cNvSpPr>
              <p:nvPr/>
            </p:nvSpPr>
            <p:spPr bwMode="auto">
              <a:xfrm>
                <a:off x="930" y="1861"/>
                <a:ext cx="6" cy="1848"/>
              </a:xfrm>
              <a:prstGeom prst="rect">
                <a:avLst/>
              </a:prstGeom>
              <a:solidFill>
                <a:srgbClr val="3A3A9B"/>
              </a:solidFill>
              <a:ln w="9525">
                <a:noFill/>
                <a:miter lim="800000"/>
                <a:headEnd/>
                <a:tailEnd/>
              </a:ln>
            </p:spPr>
            <p:txBody>
              <a:bodyPr/>
              <a:lstStyle/>
              <a:p>
                <a:endParaRPr lang="de-DE"/>
              </a:p>
            </p:txBody>
          </p:sp>
          <p:sp>
            <p:nvSpPr>
              <p:cNvPr id="2131" name="Rectangle 72"/>
              <p:cNvSpPr>
                <a:spLocks noChangeArrowheads="1"/>
              </p:cNvSpPr>
              <p:nvPr/>
            </p:nvSpPr>
            <p:spPr bwMode="auto">
              <a:xfrm>
                <a:off x="762" y="1861"/>
                <a:ext cx="174" cy="1848"/>
              </a:xfrm>
              <a:prstGeom prst="rect">
                <a:avLst/>
              </a:prstGeom>
              <a:noFill/>
              <a:ln w="9525">
                <a:solidFill>
                  <a:srgbClr val="000000"/>
                </a:solidFill>
                <a:miter lim="800000"/>
                <a:headEnd/>
                <a:tailEnd/>
              </a:ln>
            </p:spPr>
            <p:txBody>
              <a:bodyPr/>
              <a:lstStyle/>
              <a:p>
                <a:endParaRPr lang="de-DE"/>
              </a:p>
            </p:txBody>
          </p:sp>
          <p:sp>
            <p:nvSpPr>
              <p:cNvPr id="2132" name="Rectangle 73"/>
              <p:cNvSpPr>
                <a:spLocks noChangeArrowheads="1"/>
              </p:cNvSpPr>
              <p:nvPr/>
            </p:nvSpPr>
            <p:spPr bwMode="auto">
              <a:xfrm>
                <a:off x="1188" y="1693"/>
                <a:ext cx="6" cy="2016"/>
              </a:xfrm>
              <a:prstGeom prst="rect">
                <a:avLst/>
              </a:prstGeom>
              <a:solidFill>
                <a:srgbClr val="3B3B9B"/>
              </a:solidFill>
              <a:ln w="9525">
                <a:noFill/>
                <a:miter lim="800000"/>
                <a:headEnd/>
                <a:tailEnd/>
              </a:ln>
            </p:spPr>
            <p:txBody>
              <a:bodyPr/>
              <a:lstStyle/>
              <a:p>
                <a:endParaRPr lang="de-DE"/>
              </a:p>
            </p:txBody>
          </p:sp>
          <p:sp>
            <p:nvSpPr>
              <p:cNvPr id="2133" name="Rectangle 74"/>
              <p:cNvSpPr>
                <a:spLocks noChangeArrowheads="1"/>
              </p:cNvSpPr>
              <p:nvPr/>
            </p:nvSpPr>
            <p:spPr bwMode="auto">
              <a:xfrm>
                <a:off x="1194" y="1693"/>
                <a:ext cx="6" cy="2016"/>
              </a:xfrm>
              <a:prstGeom prst="rect">
                <a:avLst/>
              </a:prstGeom>
              <a:solidFill>
                <a:srgbClr val="4A4A9E"/>
              </a:solidFill>
              <a:ln w="9525">
                <a:noFill/>
                <a:miter lim="800000"/>
                <a:headEnd/>
                <a:tailEnd/>
              </a:ln>
            </p:spPr>
            <p:txBody>
              <a:bodyPr/>
              <a:lstStyle/>
              <a:p>
                <a:endParaRPr lang="de-DE"/>
              </a:p>
            </p:txBody>
          </p:sp>
          <p:sp>
            <p:nvSpPr>
              <p:cNvPr id="2134" name="Rectangle 75"/>
              <p:cNvSpPr>
                <a:spLocks noChangeArrowheads="1"/>
              </p:cNvSpPr>
              <p:nvPr/>
            </p:nvSpPr>
            <p:spPr bwMode="auto">
              <a:xfrm>
                <a:off x="1200" y="1693"/>
                <a:ext cx="6" cy="2016"/>
              </a:xfrm>
              <a:prstGeom prst="rect">
                <a:avLst/>
              </a:prstGeom>
              <a:solidFill>
                <a:srgbClr val="5D5DA5"/>
              </a:solidFill>
              <a:ln w="9525">
                <a:noFill/>
                <a:miter lim="800000"/>
                <a:headEnd/>
                <a:tailEnd/>
              </a:ln>
            </p:spPr>
            <p:txBody>
              <a:bodyPr/>
              <a:lstStyle/>
              <a:p>
                <a:endParaRPr lang="de-DE"/>
              </a:p>
            </p:txBody>
          </p:sp>
          <p:sp>
            <p:nvSpPr>
              <p:cNvPr id="2135" name="Rectangle 76"/>
              <p:cNvSpPr>
                <a:spLocks noChangeArrowheads="1"/>
              </p:cNvSpPr>
              <p:nvPr/>
            </p:nvSpPr>
            <p:spPr bwMode="auto">
              <a:xfrm>
                <a:off x="1206" y="1693"/>
                <a:ext cx="6" cy="2016"/>
              </a:xfrm>
              <a:prstGeom prst="rect">
                <a:avLst/>
              </a:prstGeom>
              <a:solidFill>
                <a:srgbClr val="7171AC"/>
              </a:solidFill>
              <a:ln w="9525">
                <a:noFill/>
                <a:miter lim="800000"/>
                <a:headEnd/>
                <a:tailEnd/>
              </a:ln>
            </p:spPr>
            <p:txBody>
              <a:bodyPr/>
              <a:lstStyle/>
              <a:p>
                <a:endParaRPr lang="de-DE"/>
              </a:p>
            </p:txBody>
          </p:sp>
          <p:sp>
            <p:nvSpPr>
              <p:cNvPr id="2136" name="Rectangle 77"/>
              <p:cNvSpPr>
                <a:spLocks noChangeArrowheads="1"/>
              </p:cNvSpPr>
              <p:nvPr/>
            </p:nvSpPr>
            <p:spPr bwMode="auto">
              <a:xfrm>
                <a:off x="1212" y="1693"/>
                <a:ext cx="6" cy="2016"/>
              </a:xfrm>
              <a:prstGeom prst="rect">
                <a:avLst/>
              </a:prstGeom>
              <a:solidFill>
                <a:srgbClr val="8787B7"/>
              </a:solidFill>
              <a:ln w="9525">
                <a:noFill/>
                <a:miter lim="800000"/>
                <a:headEnd/>
                <a:tailEnd/>
              </a:ln>
            </p:spPr>
            <p:txBody>
              <a:bodyPr/>
              <a:lstStyle/>
              <a:p>
                <a:endParaRPr lang="de-DE"/>
              </a:p>
            </p:txBody>
          </p:sp>
          <p:sp>
            <p:nvSpPr>
              <p:cNvPr id="2137" name="Rectangle 78"/>
              <p:cNvSpPr>
                <a:spLocks noChangeArrowheads="1"/>
              </p:cNvSpPr>
              <p:nvPr/>
            </p:nvSpPr>
            <p:spPr bwMode="auto">
              <a:xfrm>
                <a:off x="1218" y="1693"/>
                <a:ext cx="6" cy="2016"/>
              </a:xfrm>
              <a:prstGeom prst="rect">
                <a:avLst/>
              </a:prstGeom>
              <a:solidFill>
                <a:srgbClr val="9D9DC2"/>
              </a:solidFill>
              <a:ln w="9525">
                <a:noFill/>
                <a:miter lim="800000"/>
                <a:headEnd/>
                <a:tailEnd/>
              </a:ln>
            </p:spPr>
            <p:txBody>
              <a:bodyPr/>
              <a:lstStyle/>
              <a:p>
                <a:endParaRPr lang="de-DE"/>
              </a:p>
            </p:txBody>
          </p:sp>
          <p:sp>
            <p:nvSpPr>
              <p:cNvPr id="2138" name="Rectangle 79"/>
              <p:cNvSpPr>
                <a:spLocks noChangeArrowheads="1"/>
              </p:cNvSpPr>
              <p:nvPr/>
            </p:nvSpPr>
            <p:spPr bwMode="auto">
              <a:xfrm>
                <a:off x="1224" y="1693"/>
                <a:ext cx="6" cy="2016"/>
              </a:xfrm>
              <a:prstGeom prst="rect">
                <a:avLst/>
              </a:prstGeom>
              <a:solidFill>
                <a:srgbClr val="B2B2CE"/>
              </a:solidFill>
              <a:ln w="9525">
                <a:noFill/>
                <a:miter lim="800000"/>
                <a:headEnd/>
                <a:tailEnd/>
              </a:ln>
            </p:spPr>
            <p:txBody>
              <a:bodyPr/>
              <a:lstStyle/>
              <a:p>
                <a:endParaRPr lang="de-DE"/>
              </a:p>
            </p:txBody>
          </p:sp>
          <p:sp>
            <p:nvSpPr>
              <p:cNvPr id="2139" name="Rectangle 80"/>
              <p:cNvSpPr>
                <a:spLocks noChangeArrowheads="1"/>
              </p:cNvSpPr>
              <p:nvPr/>
            </p:nvSpPr>
            <p:spPr bwMode="auto">
              <a:xfrm>
                <a:off x="1230" y="1693"/>
                <a:ext cx="6" cy="2016"/>
              </a:xfrm>
              <a:prstGeom prst="rect">
                <a:avLst/>
              </a:prstGeom>
              <a:solidFill>
                <a:srgbClr val="C5C5D9"/>
              </a:solidFill>
              <a:ln w="9525">
                <a:noFill/>
                <a:miter lim="800000"/>
                <a:headEnd/>
                <a:tailEnd/>
              </a:ln>
            </p:spPr>
            <p:txBody>
              <a:bodyPr/>
              <a:lstStyle/>
              <a:p>
                <a:endParaRPr lang="de-DE"/>
              </a:p>
            </p:txBody>
          </p:sp>
          <p:sp>
            <p:nvSpPr>
              <p:cNvPr id="2140" name="Rectangle 81"/>
              <p:cNvSpPr>
                <a:spLocks noChangeArrowheads="1"/>
              </p:cNvSpPr>
              <p:nvPr/>
            </p:nvSpPr>
            <p:spPr bwMode="auto">
              <a:xfrm>
                <a:off x="1236" y="1693"/>
                <a:ext cx="6" cy="2016"/>
              </a:xfrm>
              <a:prstGeom prst="rect">
                <a:avLst/>
              </a:prstGeom>
              <a:solidFill>
                <a:srgbClr val="D6D6E3"/>
              </a:solidFill>
              <a:ln w="9525">
                <a:noFill/>
                <a:miter lim="800000"/>
                <a:headEnd/>
                <a:tailEnd/>
              </a:ln>
            </p:spPr>
            <p:txBody>
              <a:bodyPr/>
              <a:lstStyle/>
              <a:p>
                <a:endParaRPr lang="de-DE"/>
              </a:p>
            </p:txBody>
          </p:sp>
          <p:sp>
            <p:nvSpPr>
              <p:cNvPr id="2141" name="Rectangle 82"/>
              <p:cNvSpPr>
                <a:spLocks noChangeArrowheads="1"/>
              </p:cNvSpPr>
              <p:nvPr/>
            </p:nvSpPr>
            <p:spPr bwMode="auto">
              <a:xfrm>
                <a:off x="1242" y="1693"/>
                <a:ext cx="6" cy="2016"/>
              </a:xfrm>
              <a:prstGeom prst="rect">
                <a:avLst/>
              </a:prstGeom>
              <a:solidFill>
                <a:srgbClr val="E3E3EC"/>
              </a:solidFill>
              <a:ln w="9525">
                <a:noFill/>
                <a:miter lim="800000"/>
                <a:headEnd/>
                <a:tailEnd/>
              </a:ln>
            </p:spPr>
            <p:txBody>
              <a:bodyPr/>
              <a:lstStyle/>
              <a:p>
                <a:endParaRPr lang="de-DE"/>
              </a:p>
            </p:txBody>
          </p:sp>
          <p:sp>
            <p:nvSpPr>
              <p:cNvPr id="2142" name="Rectangle 83"/>
              <p:cNvSpPr>
                <a:spLocks noChangeArrowheads="1"/>
              </p:cNvSpPr>
              <p:nvPr/>
            </p:nvSpPr>
            <p:spPr bwMode="auto">
              <a:xfrm>
                <a:off x="1248" y="1693"/>
                <a:ext cx="6" cy="2016"/>
              </a:xfrm>
              <a:prstGeom prst="rect">
                <a:avLst/>
              </a:prstGeom>
              <a:solidFill>
                <a:srgbClr val="EEEEF4"/>
              </a:solidFill>
              <a:ln w="9525">
                <a:noFill/>
                <a:miter lim="800000"/>
                <a:headEnd/>
                <a:tailEnd/>
              </a:ln>
            </p:spPr>
            <p:txBody>
              <a:bodyPr/>
              <a:lstStyle/>
              <a:p>
                <a:endParaRPr lang="de-DE"/>
              </a:p>
            </p:txBody>
          </p:sp>
          <p:sp>
            <p:nvSpPr>
              <p:cNvPr id="2143" name="Rectangle 84"/>
              <p:cNvSpPr>
                <a:spLocks noChangeArrowheads="1"/>
              </p:cNvSpPr>
              <p:nvPr/>
            </p:nvSpPr>
            <p:spPr bwMode="auto">
              <a:xfrm>
                <a:off x="1254" y="1693"/>
                <a:ext cx="6" cy="2016"/>
              </a:xfrm>
              <a:prstGeom prst="rect">
                <a:avLst/>
              </a:prstGeom>
              <a:solidFill>
                <a:srgbClr val="F5F5F8"/>
              </a:solidFill>
              <a:ln w="9525">
                <a:noFill/>
                <a:miter lim="800000"/>
                <a:headEnd/>
                <a:tailEnd/>
              </a:ln>
            </p:spPr>
            <p:txBody>
              <a:bodyPr/>
              <a:lstStyle/>
              <a:p>
                <a:endParaRPr lang="de-DE"/>
              </a:p>
            </p:txBody>
          </p:sp>
          <p:sp>
            <p:nvSpPr>
              <p:cNvPr id="2144" name="Rectangle 85"/>
              <p:cNvSpPr>
                <a:spLocks noChangeArrowheads="1"/>
              </p:cNvSpPr>
              <p:nvPr/>
            </p:nvSpPr>
            <p:spPr bwMode="auto">
              <a:xfrm>
                <a:off x="1260" y="1693"/>
                <a:ext cx="6" cy="2016"/>
              </a:xfrm>
              <a:prstGeom prst="rect">
                <a:avLst/>
              </a:prstGeom>
              <a:solidFill>
                <a:srgbClr val="FBFBFC"/>
              </a:solidFill>
              <a:ln w="9525">
                <a:noFill/>
                <a:miter lim="800000"/>
                <a:headEnd/>
                <a:tailEnd/>
              </a:ln>
            </p:spPr>
            <p:txBody>
              <a:bodyPr/>
              <a:lstStyle/>
              <a:p>
                <a:endParaRPr lang="de-DE"/>
              </a:p>
            </p:txBody>
          </p:sp>
          <p:sp>
            <p:nvSpPr>
              <p:cNvPr id="2145" name="Rectangle 86"/>
              <p:cNvSpPr>
                <a:spLocks noChangeArrowheads="1"/>
              </p:cNvSpPr>
              <p:nvPr/>
            </p:nvSpPr>
            <p:spPr bwMode="auto">
              <a:xfrm>
                <a:off x="1266" y="1693"/>
                <a:ext cx="12" cy="2016"/>
              </a:xfrm>
              <a:prstGeom prst="rect">
                <a:avLst/>
              </a:prstGeom>
              <a:solidFill>
                <a:srgbClr val="FEFEFE"/>
              </a:solidFill>
              <a:ln w="9525">
                <a:noFill/>
                <a:miter lim="800000"/>
                <a:headEnd/>
                <a:tailEnd/>
              </a:ln>
            </p:spPr>
            <p:txBody>
              <a:bodyPr/>
              <a:lstStyle/>
              <a:p>
                <a:endParaRPr lang="de-DE"/>
              </a:p>
            </p:txBody>
          </p:sp>
          <p:sp>
            <p:nvSpPr>
              <p:cNvPr id="2146" name="Rectangle 87"/>
              <p:cNvSpPr>
                <a:spLocks noChangeArrowheads="1"/>
              </p:cNvSpPr>
              <p:nvPr/>
            </p:nvSpPr>
            <p:spPr bwMode="auto">
              <a:xfrm>
                <a:off x="1278" y="1693"/>
                <a:ext cx="6" cy="2016"/>
              </a:xfrm>
              <a:prstGeom prst="rect">
                <a:avLst/>
              </a:prstGeom>
              <a:solidFill>
                <a:srgbClr val="FBFBFC"/>
              </a:solidFill>
              <a:ln w="9525">
                <a:noFill/>
                <a:miter lim="800000"/>
                <a:headEnd/>
                <a:tailEnd/>
              </a:ln>
            </p:spPr>
            <p:txBody>
              <a:bodyPr/>
              <a:lstStyle/>
              <a:p>
                <a:endParaRPr lang="de-DE"/>
              </a:p>
            </p:txBody>
          </p:sp>
          <p:sp>
            <p:nvSpPr>
              <p:cNvPr id="2147" name="Rectangle 88"/>
              <p:cNvSpPr>
                <a:spLocks noChangeArrowheads="1"/>
              </p:cNvSpPr>
              <p:nvPr/>
            </p:nvSpPr>
            <p:spPr bwMode="auto">
              <a:xfrm>
                <a:off x="1284" y="1693"/>
                <a:ext cx="6" cy="2016"/>
              </a:xfrm>
              <a:prstGeom prst="rect">
                <a:avLst/>
              </a:prstGeom>
              <a:solidFill>
                <a:srgbClr val="F5F5F8"/>
              </a:solidFill>
              <a:ln w="9525">
                <a:noFill/>
                <a:miter lim="800000"/>
                <a:headEnd/>
                <a:tailEnd/>
              </a:ln>
            </p:spPr>
            <p:txBody>
              <a:bodyPr/>
              <a:lstStyle/>
              <a:p>
                <a:endParaRPr lang="de-DE"/>
              </a:p>
            </p:txBody>
          </p:sp>
          <p:sp>
            <p:nvSpPr>
              <p:cNvPr id="2148" name="Rectangle 89"/>
              <p:cNvSpPr>
                <a:spLocks noChangeArrowheads="1"/>
              </p:cNvSpPr>
              <p:nvPr/>
            </p:nvSpPr>
            <p:spPr bwMode="auto">
              <a:xfrm>
                <a:off x="1290" y="1693"/>
                <a:ext cx="6" cy="2016"/>
              </a:xfrm>
              <a:prstGeom prst="rect">
                <a:avLst/>
              </a:prstGeom>
              <a:solidFill>
                <a:srgbClr val="EEEEF4"/>
              </a:solidFill>
              <a:ln w="9525">
                <a:noFill/>
                <a:miter lim="800000"/>
                <a:headEnd/>
                <a:tailEnd/>
              </a:ln>
            </p:spPr>
            <p:txBody>
              <a:bodyPr/>
              <a:lstStyle/>
              <a:p>
                <a:endParaRPr lang="de-DE"/>
              </a:p>
            </p:txBody>
          </p:sp>
          <p:sp>
            <p:nvSpPr>
              <p:cNvPr id="2149" name="Rectangle 90"/>
              <p:cNvSpPr>
                <a:spLocks noChangeArrowheads="1"/>
              </p:cNvSpPr>
              <p:nvPr/>
            </p:nvSpPr>
            <p:spPr bwMode="auto">
              <a:xfrm>
                <a:off x="1296" y="1693"/>
                <a:ext cx="6" cy="2016"/>
              </a:xfrm>
              <a:prstGeom prst="rect">
                <a:avLst/>
              </a:prstGeom>
              <a:solidFill>
                <a:srgbClr val="E3E3EC"/>
              </a:solidFill>
              <a:ln w="9525">
                <a:noFill/>
                <a:miter lim="800000"/>
                <a:headEnd/>
                <a:tailEnd/>
              </a:ln>
            </p:spPr>
            <p:txBody>
              <a:bodyPr/>
              <a:lstStyle/>
              <a:p>
                <a:endParaRPr lang="de-DE"/>
              </a:p>
            </p:txBody>
          </p:sp>
          <p:sp>
            <p:nvSpPr>
              <p:cNvPr id="2150" name="Rectangle 91"/>
              <p:cNvSpPr>
                <a:spLocks noChangeArrowheads="1"/>
              </p:cNvSpPr>
              <p:nvPr/>
            </p:nvSpPr>
            <p:spPr bwMode="auto">
              <a:xfrm>
                <a:off x="1302" y="1693"/>
                <a:ext cx="6" cy="2016"/>
              </a:xfrm>
              <a:prstGeom prst="rect">
                <a:avLst/>
              </a:prstGeom>
              <a:solidFill>
                <a:srgbClr val="D6D6E3"/>
              </a:solidFill>
              <a:ln w="9525">
                <a:noFill/>
                <a:miter lim="800000"/>
                <a:headEnd/>
                <a:tailEnd/>
              </a:ln>
            </p:spPr>
            <p:txBody>
              <a:bodyPr/>
              <a:lstStyle/>
              <a:p>
                <a:endParaRPr lang="de-DE"/>
              </a:p>
            </p:txBody>
          </p:sp>
          <p:sp>
            <p:nvSpPr>
              <p:cNvPr id="2151" name="Rectangle 92"/>
              <p:cNvSpPr>
                <a:spLocks noChangeArrowheads="1"/>
              </p:cNvSpPr>
              <p:nvPr/>
            </p:nvSpPr>
            <p:spPr bwMode="auto">
              <a:xfrm>
                <a:off x="1308" y="1693"/>
                <a:ext cx="6" cy="2016"/>
              </a:xfrm>
              <a:prstGeom prst="rect">
                <a:avLst/>
              </a:prstGeom>
              <a:solidFill>
                <a:srgbClr val="C5C5D9"/>
              </a:solidFill>
              <a:ln w="9525">
                <a:noFill/>
                <a:miter lim="800000"/>
                <a:headEnd/>
                <a:tailEnd/>
              </a:ln>
            </p:spPr>
            <p:txBody>
              <a:bodyPr/>
              <a:lstStyle/>
              <a:p>
                <a:endParaRPr lang="de-DE"/>
              </a:p>
            </p:txBody>
          </p:sp>
          <p:sp>
            <p:nvSpPr>
              <p:cNvPr id="2152" name="Rectangle 93"/>
              <p:cNvSpPr>
                <a:spLocks noChangeArrowheads="1"/>
              </p:cNvSpPr>
              <p:nvPr/>
            </p:nvSpPr>
            <p:spPr bwMode="auto">
              <a:xfrm>
                <a:off x="1314" y="1693"/>
                <a:ext cx="6" cy="2016"/>
              </a:xfrm>
              <a:prstGeom prst="rect">
                <a:avLst/>
              </a:prstGeom>
              <a:solidFill>
                <a:srgbClr val="B2B2CE"/>
              </a:solidFill>
              <a:ln w="9525">
                <a:noFill/>
                <a:miter lim="800000"/>
                <a:headEnd/>
                <a:tailEnd/>
              </a:ln>
            </p:spPr>
            <p:txBody>
              <a:bodyPr/>
              <a:lstStyle/>
              <a:p>
                <a:endParaRPr lang="de-DE"/>
              </a:p>
            </p:txBody>
          </p:sp>
          <p:sp>
            <p:nvSpPr>
              <p:cNvPr id="2153" name="Rectangle 94"/>
              <p:cNvSpPr>
                <a:spLocks noChangeArrowheads="1"/>
              </p:cNvSpPr>
              <p:nvPr/>
            </p:nvSpPr>
            <p:spPr bwMode="auto">
              <a:xfrm>
                <a:off x="1320" y="1693"/>
                <a:ext cx="6" cy="2016"/>
              </a:xfrm>
              <a:prstGeom prst="rect">
                <a:avLst/>
              </a:prstGeom>
              <a:solidFill>
                <a:srgbClr val="9D9DC2"/>
              </a:solidFill>
              <a:ln w="9525">
                <a:noFill/>
                <a:miter lim="800000"/>
                <a:headEnd/>
                <a:tailEnd/>
              </a:ln>
            </p:spPr>
            <p:txBody>
              <a:bodyPr/>
              <a:lstStyle/>
              <a:p>
                <a:endParaRPr lang="de-DE"/>
              </a:p>
            </p:txBody>
          </p:sp>
          <p:sp>
            <p:nvSpPr>
              <p:cNvPr id="2154" name="Rectangle 95"/>
              <p:cNvSpPr>
                <a:spLocks noChangeArrowheads="1"/>
              </p:cNvSpPr>
              <p:nvPr/>
            </p:nvSpPr>
            <p:spPr bwMode="auto">
              <a:xfrm>
                <a:off x="1326" y="1693"/>
                <a:ext cx="6" cy="2016"/>
              </a:xfrm>
              <a:prstGeom prst="rect">
                <a:avLst/>
              </a:prstGeom>
              <a:solidFill>
                <a:srgbClr val="8787B7"/>
              </a:solidFill>
              <a:ln w="9525">
                <a:noFill/>
                <a:miter lim="800000"/>
                <a:headEnd/>
                <a:tailEnd/>
              </a:ln>
            </p:spPr>
            <p:txBody>
              <a:bodyPr/>
              <a:lstStyle/>
              <a:p>
                <a:endParaRPr lang="de-DE"/>
              </a:p>
            </p:txBody>
          </p:sp>
          <p:sp>
            <p:nvSpPr>
              <p:cNvPr id="2155" name="Rectangle 96"/>
              <p:cNvSpPr>
                <a:spLocks noChangeArrowheads="1"/>
              </p:cNvSpPr>
              <p:nvPr/>
            </p:nvSpPr>
            <p:spPr bwMode="auto">
              <a:xfrm>
                <a:off x="1332" y="1693"/>
                <a:ext cx="6" cy="2016"/>
              </a:xfrm>
              <a:prstGeom prst="rect">
                <a:avLst/>
              </a:prstGeom>
              <a:solidFill>
                <a:srgbClr val="7171AC"/>
              </a:solidFill>
              <a:ln w="9525">
                <a:noFill/>
                <a:miter lim="800000"/>
                <a:headEnd/>
                <a:tailEnd/>
              </a:ln>
            </p:spPr>
            <p:txBody>
              <a:bodyPr/>
              <a:lstStyle/>
              <a:p>
                <a:endParaRPr lang="de-DE"/>
              </a:p>
            </p:txBody>
          </p:sp>
          <p:sp>
            <p:nvSpPr>
              <p:cNvPr id="2156" name="Rectangle 97"/>
              <p:cNvSpPr>
                <a:spLocks noChangeArrowheads="1"/>
              </p:cNvSpPr>
              <p:nvPr/>
            </p:nvSpPr>
            <p:spPr bwMode="auto">
              <a:xfrm>
                <a:off x="1338" y="1693"/>
                <a:ext cx="6" cy="2016"/>
              </a:xfrm>
              <a:prstGeom prst="rect">
                <a:avLst/>
              </a:prstGeom>
              <a:solidFill>
                <a:srgbClr val="5D5DA5"/>
              </a:solidFill>
              <a:ln w="9525">
                <a:noFill/>
                <a:miter lim="800000"/>
                <a:headEnd/>
                <a:tailEnd/>
              </a:ln>
            </p:spPr>
            <p:txBody>
              <a:bodyPr/>
              <a:lstStyle/>
              <a:p>
                <a:endParaRPr lang="de-DE"/>
              </a:p>
            </p:txBody>
          </p:sp>
          <p:sp>
            <p:nvSpPr>
              <p:cNvPr id="2157" name="Rectangle 98"/>
              <p:cNvSpPr>
                <a:spLocks noChangeArrowheads="1"/>
              </p:cNvSpPr>
              <p:nvPr/>
            </p:nvSpPr>
            <p:spPr bwMode="auto">
              <a:xfrm>
                <a:off x="1344" y="1693"/>
                <a:ext cx="6" cy="2016"/>
              </a:xfrm>
              <a:prstGeom prst="rect">
                <a:avLst/>
              </a:prstGeom>
              <a:solidFill>
                <a:srgbClr val="4A4A9E"/>
              </a:solidFill>
              <a:ln w="9525">
                <a:noFill/>
                <a:miter lim="800000"/>
                <a:headEnd/>
                <a:tailEnd/>
              </a:ln>
            </p:spPr>
            <p:txBody>
              <a:bodyPr/>
              <a:lstStyle/>
              <a:p>
                <a:endParaRPr lang="de-DE"/>
              </a:p>
            </p:txBody>
          </p:sp>
          <p:sp>
            <p:nvSpPr>
              <p:cNvPr id="2158" name="Rectangle 99"/>
              <p:cNvSpPr>
                <a:spLocks noChangeArrowheads="1"/>
              </p:cNvSpPr>
              <p:nvPr/>
            </p:nvSpPr>
            <p:spPr bwMode="auto">
              <a:xfrm>
                <a:off x="1350" y="1693"/>
                <a:ext cx="6" cy="2016"/>
              </a:xfrm>
              <a:prstGeom prst="rect">
                <a:avLst/>
              </a:prstGeom>
              <a:solidFill>
                <a:srgbClr val="3B3B9B"/>
              </a:solidFill>
              <a:ln w="9525">
                <a:noFill/>
                <a:miter lim="800000"/>
                <a:headEnd/>
                <a:tailEnd/>
              </a:ln>
            </p:spPr>
            <p:txBody>
              <a:bodyPr/>
              <a:lstStyle/>
              <a:p>
                <a:endParaRPr lang="de-DE"/>
              </a:p>
            </p:txBody>
          </p:sp>
          <p:sp>
            <p:nvSpPr>
              <p:cNvPr id="2159" name="Rectangle 100"/>
              <p:cNvSpPr>
                <a:spLocks noChangeArrowheads="1"/>
              </p:cNvSpPr>
              <p:nvPr/>
            </p:nvSpPr>
            <p:spPr bwMode="auto">
              <a:xfrm>
                <a:off x="1188" y="1693"/>
                <a:ext cx="168" cy="2016"/>
              </a:xfrm>
              <a:prstGeom prst="rect">
                <a:avLst/>
              </a:prstGeom>
              <a:noFill/>
              <a:ln w="9525">
                <a:solidFill>
                  <a:srgbClr val="000000"/>
                </a:solidFill>
                <a:miter lim="800000"/>
                <a:headEnd/>
                <a:tailEnd/>
              </a:ln>
            </p:spPr>
            <p:txBody>
              <a:bodyPr/>
              <a:lstStyle/>
              <a:p>
                <a:endParaRPr lang="de-DE"/>
              </a:p>
            </p:txBody>
          </p:sp>
          <p:sp>
            <p:nvSpPr>
              <p:cNvPr id="2160" name="Rectangle 101"/>
              <p:cNvSpPr>
                <a:spLocks noChangeArrowheads="1"/>
              </p:cNvSpPr>
              <p:nvPr/>
            </p:nvSpPr>
            <p:spPr bwMode="auto">
              <a:xfrm>
                <a:off x="1608" y="1645"/>
                <a:ext cx="6" cy="2064"/>
              </a:xfrm>
              <a:prstGeom prst="rect">
                <a:avLst/>
              </a:prstGeom>
              <a:solidFill>
                <a:srgbClr val="3B3B9B"/>
              </a:solidFill>
              <a:ln w="9525">
                <a:noFill/>
                <a:miter lim="800000"/>
                <a:headEnd/>
                <a:tailEnd/>
              </a:ln>
            </p:spPr>
            <p:txBody>
              <a:bodyPr/>
              <a:lstStyle/>
              <a:p>
                <a:endParaRPr lang="de-DE"/>
              </a:p>
            </p:txBody>
          </p:sp>
          <p:sp>
            <p:nvSpPr>
              <p:cNvPr id="2161" name="Rectangle 102"/>
              <p:cNvSpPr>
                <a:spLocks noChangeArrowheads="1"/>
              </p:cNvSpPr>
              <p:nvPr/>
            </p:nvSpPr>
            <p:spPr bwMode="auto">
              <a:xfrm>
                <a:off x="1614" y="1645"/>
                <a:ext cx="6" cy="2064"/>
              </a:xfrm>
              <a:prstGeom prst="rect">
                <a:avLst/>
              </a:prstGeom>
              <a:solidFill>
                <a:srgbClr val="4A4A9E"/>
              </a:solidFill>
              <a:ln w="9525">
                <a:noFill/>
                <a:miter lim="800000"/>
                <a:headEnd/>
                <a:tailEnd/>
              </a:ln>
            </p:spPr>
            <p:txBody>
              <a:bodyPr/>
              <a:lstStyle/>
              <a:p>
                <a:endParaRPr lang="de-DE"/>
              </a:p>
            </p:txBody>
          </p:sp>
          <p:sp>
            <p:nvSpPr>
              <p:cNvPr id="2162" name="Rectangle 103"/>
              <p:cNvSpPr>
                <a:spLocks noChangeArrowheads="1"/>
              </p:cNvSpPr>
              <p:nvPr/>
            </p:nvSpPr>
            <p:spPr bwMode="auto">
              <a:xfrm>
                <a:off x="1620" y="1645"/>
                <a:ext cx="6" cy="2064"/>
              </a:xfrm>
              <a:prstGeom prst="rect">
                <a:avLst/>
              </a:prstGeom>
              <a:solidFill>
                <a:srgbClr val="5D5DA5"/>
              </a:solidFill>
              <a:ln w="9525">
                <a:noFill/>
                <a:miter lim="800000"/>
                <a:headEnd/>
                <a:tailEnd/>
              </a:ln>
            </p:spPr>
            <p:txBody>
              <a:bodyPr/>
              <a:lstStyle/>
              <a:p>
                <a:endParaRPr lang="de-DE"/>
              </a:p>
            </p:txBody>
          </p:sp>
          <p:sp>
            <p:nvSpPr>
              <p:cNvPr id="2163" name="Rectangle 104"/>
              <p:cNvSpPr>
                <a:spLocks noChangeArrowheads="1"/>
              </p:cNvSpPr>
              <p:nvPr/>
            </p:nvSpPr>
            <p:spPr bwMode="auto">
              <a:xfrm>
                <a:off x="1626" y="1645"/>
                <a:ext cx="6" cy="2064"/>
              </a:xfrm>
              <a:prstGeom prst="rect">
                <a:avLst/>
              </a:prstGeom>
              <a:solidFill>
                <a:srgbClr val="7171AC"/>
              </a:solidFill>
              <a:ln w="9525">
                <a:noFill/>
                <a:miter lim="800000"/>
                <a:headEnd/>
                <a:tailEnd/>
              </a:ln>
            </p:spPr>
            <p:txBody>
              <a:bodyPr/>
              <a:lstStyle/>
              <a:p>
                <a:endParaRPr lang="de-DE"/>
              </a:p>
            </p:txBody>
          </p:sp>
          <p:sp>
            <p:nvSpPr>
              <p:cNvPr id="2164" name="Rectangle 105"/>
              <p:cNvSpPr>
                <a:spLocks noChangeArrowheads="1"/>
              </p:cNvSpPr>
              <p:nvPr/>
            </p:nvSpPr>
            <p:spPr bwMode="auto">
              <a:xfrm>
                <a:off x="1632" y="1645"/>
                <a:ext cx="6" cy="2064"/>
              </a:xfrm>
              <a:prstGeom prst="rect">
                <a:avLst/>
              </a:prstGeom>
              <a:solidFill>
                <a:srgbClr val="8787B7"/>
              </a:solidFill>
              <a:ln w="9525">
                <a:noFill/>
                <a:miter lim="800000"/>
                <a:headEnd/>
                <a:tailEnd/>
              </a:ln>
            </p:spPr>
            <p:txBody>
              <a:bodyPr/>
              <a:lstStyle/>
              <a:p>
                <a:endParaRPr lang="de-DE"/>
              </a:p>
            </p:txBody>
          </p:sp>
          <p:sp>
            <p:nvSpPr>
              <p:cNvPr id="2165" name="Rectangle 106"/>
              <p:cNvSpPr>
                <a:spLocks noChangeArrowheads="1"/>
              </p:cNvSpPr>
              <p:nvPr/>
            </p:nvSpPr>
            <p:spPr bwMode="auto">
              <a:xfrm>
                <a:off x="1638" y="1645"/>
                <a:ext cx="6" cy="2064"/>
              </a:xfrm>
              <a:prstGeom prst="rect">
                <a:avLst/>
              </a:prstGeom>
              <a:solidFill>
                <a:srgbClr val="9D9DC2"/>
              </a:solidFill>
              <a:ln w="9525">
                <a:noFill/>
                <a:miter lim="800000"/>
                <a:headEnd/>
                <a:tailEnd/>
              </a:ln>
            </p:spPr>
            <p:txBody>
              <a:bodyPr/>
              <a:lstStyle/>
              <a:p>
                <a:endParaRPr lang="de-DE"/>
              </a:p>
            </p:txBody>
          </p:sp>
          <p:sp>
            <p:nvSpPr>
              <p:cNvPr id="2166" name="Rectangle 107"/>
              <p:cNvSpPr>
                <a:spLocks noChangeArrowheads="1"/>
              </p:cNvSpPr>
              <p:nvPr/>
            </p:nvSpPr>
            <p:spPr bwMode="auto">
              <a:xfrm>
                <a:off x="1644" y="1645"/>
                <a:ext cx="6" cy="2064"/>
              </a:xfrm>
              <a:prstGeom prst="rect">
                <a:avLst/>
              </a:prstGeom>
              <a:solidFill>
                <a:srgbClr val="B2B2CE"/>
              </a:solidFill>
              <a:ln w="9525">
                <a:noFill/>
                <a:miter lim="800000"/>
                <a:headEnd/>
                <a:tailEnd/>
              </a:ln>
            </p:spPr>
            <p:txBody>
              <a:bodyPr/>
              <a:lstStyle/>
              <a:p>
                <a:endParaRPr lang="de-DE"/>
              </a:p>
            </p:txBody>
          </p:sp>
          <p:sp>
            <p:nvSpPr>
              <p:cNvPr id="2167" name="Rectangle 108"/>
              <p:cNvSpPr>
                <a:spLocks noChangeArrowheads="1"/>
              </p:cNvSpPr>
              <p:nvPr/>
            </p:nvSpPr>
            <p:spPr bwMode="auto">
              <a:xfrm>
                <a:off x="1650" y="1645"/>
                <a:ext cx="6" cy="2064"/>
              </a:xfrm>
              <a:prstGeom prst="rect">
                <a:avLst/>
              </a:prstGeom>
              <a:solidFill>
                <a:srgbClr val="C5C5D9"/>
              </a:solidFill>
              <a:ln w="9525">
                <a:noFill/>
                <a:miter lim="800000"/>
                <a:headEnd/>
                <a:tailEnd/>
              </a:ln>
            </p:spPr>
            <p:txBody>
              <a:bodyPr/>
              <a:lstStyle/>
              <a:p>
                <a:endParaRPr lang="de-DE"/>
              </a:p>
            </p:txBody>
          </p:sp>
          <p:sp>
            <p:nvSpPr>
              <p:cNvPr id="2168" name="Rectangle 109"/>
              <p:cNvSpPr>
                <a:spLocks noChangeArrowheads="1"/>
              </p:cNvSpPr>
              <p:nvPr/>
            </p:nvSpPr>
            <p:spPr bwMode="auto">
              <a:xfrm>
                <a:off x="1656" y="1645"/>
                <a:ext cx="6" cy="2064"/>
              </a:xfrm>
              <a:prstGeom prst="rect">
                <a:avLst/>
              </a:prstGeom>
              <a:solidFill>
                <a:srgbClr val="D6D6E3"/>
              </a:solidFill>
              <a:ln w="9525">
                <a:noFill/>
                <a:miter lim="800000"/>
                <a:headEnd/>
                <a:tailEnd/>
              </a:ln>
            </p:spPr>
            <p:txBody>
              <a:bodyPr/>
              <a:lstStyle/>
              <a:p>
                <a:endParaRPr lang="de-DE"/>
              </a:p>
            </p:txBody>
          </p:sp>
          <p:sp>
            <p:nvSpPr>
              <p:cNvPr id="2169" name="Rectangle 110"/>
              <p:cNvSpPr>
                <a:spLocks noChangeArrowheads="1"/>
              </p:cNvSpPr>
              <p:nvPr/>
            </p:nvSpPr>
            <p:spPr bwMode="auto">
              <a:xfrm>
                <a:off x="1662" y="1645"/>
                <a:ext cx="6" cy="2064"/>
              </a:xfrm>
              <a:prstGeom prst="rect">
                <a:avLst/>
              </a:prstGeom>
              <a:solidFill>
                <a:srgbClr val="E3E3EC"/>
              </a:solidFill>
              <a:ln w="9525">
                <a:noFill/>
                <a:miter lim="800000"/>
                <a:headEnd/>
                <a:tailEnd/>
              </a:ln>
            </p:spPr>
            <p:txBody>
              <a:bodyPr/>
              <a:lstStyle/>
              <a:p>
                <a:endParaRPr lang="de-DE"/>
              </a:p>
            </p:txBody>
          </p:sp>
          <p:sp>
            <p:nvSpPr>
              <p:cNvPr id="2170" name="Rectangle 111"/>
              <p:cNvSpPr>
                <a:spLocks noChangeArrowheads="1"/>
              </p:cNvSpPr>
              <p:nvPr/>
            </p:nvSpPr>
            <p:spPr bwMode="auto">
              <a:xfrm>
                <a:off x="1668" y="1645"/>
                <a:ext cx="6" cy="2064"/>
              </a:xfrm>
              <a:prstGeom prst="rect">
                <a:avLst/>
              </a:prstGeom>
              <a:solidFill>
                <a:srgbClr val="EEEEF4"/>
              </a:solidFill>
              <a:ln w="9525">
                <a:noFill/>
                <a:miter lim="800000"/>
                <a:headEnd/>
                <a:tailEnd/>
              </a:ln>
            </p:spPr>
            <p:txBody>
              <a:bodyPr/>
              <a:lstStyle/>
              <a:p>
                <a:endParaRPr lang="de-DE"/>
              </a:p>
            </p:txBody>
          </p:sp>
          <p:sp>
            <p:nvSpPr>
              <p:cNvPr id="2171" name="Rectangle 112"/>
              <p:cNvSpPr>
                <a:spLocks noChangeArrowheads="1"/>
              </p:cNvSpPr>
              <p:nvPr/>
            </p:nvSpPr>
            <p:spPr bwMode="auto">
              <a:xfrm>
                <a:off x="1674" y="1645"/>
                <a:ext cx="6" cy="2064"/>
              </a:xfrm>
              <a:prstGeom prst="rect">
                <a:avLst/>
              </a:prstGeom>
              <a:solidFill>
                <a:srgbClr val="F5F5F8"/>
              </a:solidFill>
              <a:ln w="9525">
                <a:noFill/>
                <a:miter lim="800000"/>
                <a:headEnd/>
                <a:tailEnd/>
              </a:ln>
            </p:spPr>
            <p:txBody>
              <a:bodyPr/>
              <a:lstStyle/>
              <a:p>
                <a:endParaRPr lang="de-DE"/>
              </a:p>
            </p:txBody>
          </p:sp>
          <p:sp>
            <p:nvSpPr>
              <p:cNvPr id="2172" name="Rectangle 113"/>
              <p:cNvSpPr>
                <a:spLocks noChangeArrowheads="1"/>
              </p:cNvSpPr>
              <p:nvPr/>
            </p:nvSpPr>
            <p:spPr bwMode="auto">
              <a:xfrm>
                <a:off x="1680" y="1645"/>
                <a:ext cx="6" cy="2064"/>
              </a:xfrm>
              <a:prstGeom prst="rect">
                <a:avLst/>
              </a:prstGeom>
              <a:solidFill>
                <a:srgbClr val="FBFBFC"/>
              </a:solidFill>
              <a:ln w="9525">
                <a:noFill/>
                <a:miter lim="800000"/>
                <a:headEnd/>
                <a:tailEnd/>
              </a:ln>
            </p:spPr>
            <p:txBody>
              <a:bodyPr/>
              <a:lstStyle/>
              <a:p>
                <a:endParaRPr lang="de-DE"/>
              </a:p>
            </p:txBody>
          </p:sp>
          <p:sp>
            <p:nvSpPr>
              <p:cNvPr id="2173" name="Rectangle 114"/>
              <p:cNvSpPr>
                <a:spLocks noChangeArrowheads="1"/>
              </p:cNvSpPr>
              <p:nvPr/>
            </p:nvSpPr>
            <p:spPr bwMode="auto">
              <a:xfrm>
                <a:off x="1686" y="1645"/>
                <a:ext cx="12" cy="2064"/>
              </a:xfrm>
              <a:prstGeom prst="rect">
                <a:avLst/>
              </a:prstGeom>
              <a:solidFill>
                <a:srgbClr val="FEFEFE"/>
              </a:solidFill>
              <a:ln w="9525">
                <a:noFill/>
                <a:miter lim="800000"/>
                <a:headEnd/>
                <a:tailEnd/>
              </a:ln>
            </p:spPr>
            <p:txBody>
              <a:bodyPr/>
              <a:lstStyle/>
              <a:p>
                <a:endParaRPr lang="de-DE"/>
              </a:p>
            </p:txBody>
          </p:sp>
          <p:sp>
            <p:nvSpPr>
              <p:cNvPr id="2174" name="Rectangle 115"/>
              <p:cNvSpPr>
                <a:spLocks noChangeArrowheads="1"/>
              </p:cNvSpPr>
              <p:nvPr/>
            </p:nvSpPr>
            <p:spPr bwMode="auto">
              <a:xfrm>
                <a:off x="1698" y="1645"/>
                <a:ext cx="6" cy="2064"/>
              </a:xfrm>
              <a:prstGeom prst="rect">
                <a:avLst/>
              </a:prstGeom>
              <a:solidFill>
                <a:srgbClr val="FBFBFC"/>
              </a:solidFill>
              <a:ln w="9525">
                <a:noFill/>
                <a:miter lim="800000"/>
                <a:headEnd/>
                <a:tailEnd/>
              </a:ln>
            </p:spPr>
            <p:txBody>
              <a:bodyPr/>
              <a:lstStyle/>
              <a:p>
                <a:endParaRPr lang="de-DE"/>
              </a:p>
            </p:txBody>
          </p:sp>
          <p:sp>
            <p:nvSpPr>
              <p:cNvPr id="2175" name="Rectangle 116"/>
              <p:cNvSpPr>
                <a:spLocks noChangeArrowheads="1"/>
              </p:cNvSpPr>
              <p:nvPr/>
            </p:nvSpPr>
            <p:spPr bwMode="auto">
              <a:xfrm>
                <a:off x="1704" y="1645"/>
                <a:ext cx="6" cy="2064"/>
              </a:xfrm>
              <a:prstGeom prst="rect">
                <a:avLst/>
              </a:prstGeom>
              <a:solidFill>
                <a:srgbClr val="F5F5F8"/>
              </a:solidFill>
              <a:ln w="9525">
                <a:noFill/>
                <a:miter lim="800000"/>
                <a:headEnd/>
                <a:tailEnd/>
              </a:ln>
            </p:spPr>
            <p:txBody>
              <a:bodyPr/>
              <a:lstStyle/>
              <a:p>
                <a:endParaRPr lang="de-DE"/>
              </a:p>
            </p:txBody>
          </p:sp>
          <p:sp>
            <p:nvSpPr>
              <p:cNvPr id="2176" name="Rectangle 117"/>
              <p:cNvSpPr>
                <a:spLocks noChangeArrowheads="1"/>
              </p:cNvSpPr>
              <p:nvPr/>
            </p:nvSpPr>
            <p:spPr bwMode="auto">
              <a:xfrm>
                <a:off x="1710" y="1645"/>
                <a:ext cx="6" cy="2064"/>
              </a:xfrm>
              <a:prstGeom prst="rect">
                <a:avLst/>
              </a:prstGeom>
              <a:solidFill>
                <a:srgbClr val="EEEEF4"/>
              </a:solidFill>
              <a:ln w="9525">
                <a:noFill/>
                <a:miter lim="800000"/>
                <a:headEnd/>
                <a:tailEnd/>
              </a:ln>
            </p:spPr>
            <p:txBody>
              <a:bodyPr/>
              <a:lstStyle/>
              <a:p>
                <a:endParaRPr lang="de-DE"/>
              </a:p>
            </p:txBody>
          </p:sp>
          <p:sp>
            <p:nvSpPr>
              <p:cNvPr id="2177" name="Rectangle 118"/>
              <p:cNvSpPr>
                <a:spLocks noChangeArrowheads="1"/>
              </p:cNvSpPr>
              <p:nvPr/>
            </p:nvSpPr>
            <p:spPr bwMode="auto">
              <a:xfrm>
                <a:off x="1716" y="1645"/>
                <a:ext cx="6" cy="2064"/>
              </a:xfrm>
              <a:prstGeom prst="rect">
                <a:avLst/>
              </a:prstGeom>
              <a:solidFill>
                <a:srgbClr val="E3E3EC"/>
              </a:solidFill>
              <a:ln w="9525">
                <a:noFill/>
                <a:miter lim="800000"/>
                <a:headEnd/>
                <a:tailEnd/>
              </a:ln>
            </p:spPr>
            <p:txBody>
              <a:bodyPr/>
              <a:lstStyle/>
              <a:p>
                <a:endParaRPr lang="de-DE"/>
              </a:p>
            </p:txBody>
          </p:sp>
          <p:sp>
            <p:nvSpPr>
              <p:cNvPr id="2178" name="Rectangle 119"/>
              <p:cNvSpPr>
                <a:spLocks noChangeArrowheads="1"/>
              </p:cNvSpPr>
              <p:nvPr/>
            </p:nvSpPr>
            <p:spPr bwMode="auto">
              <a:xfrm>
                <a:off x="1722" y="1645"/>
                <a:ext cx="6" cy="2064"/>
              </a:xfrm>
              <a:prstGeom prst="rect">
                <a:avLst/>
              </a:prstGeom>
              <a:solidFill>
                <a:srgbClr val="D6D6E3"/>
              </a:solidFill>
              <a:ln w="9525">
                <a:noFill/>
                <a:miter lim="800000"/>
                <a:headEnd/>
                <a:tailEnd/>
              </a:ln>
            </p:spPr>
            <p:txBody>
              <a:bodyPr/>
              <a:lstStyle/>
              <a:p>
                <a:endParaRPr lang="de-DE"/>
              </a:p>
            </p:txBody>
          </p:sp>
          <p:sp>
            <p:nvSpPr>
              <p:cNvPr id="2179" name="Rectangle 120"/>
              <p:cNvSpPr>
                <a:spLocks noChangeArrowheads="1"/>
              </p:cNvSpPr>
              <p:nvPr/>
            </p:nvSpPr>
            <p:spPr bwMode="auto">
              <a:xfrm>
                <a:off x="1728" y="1645"/>
                <a:ext cx="6" cy="2064"/>
              </a:xfrm>
              <a:prstGeom prst="rect">
                <a:avLst/>
              </a:prstGeom>
              <a:solidFill>
                <a:srgbClr val="C5C5D9"/>
              </a:solidFill>
              <a:ln w="9525">
                <a:noFill/>
                <a:miter lim="800000"/>
                <a:headEnd/>
                <a:tailEnd/>
              </a:ln>
            </p:spPr>
            <p:txBody>
              <a:bodyPr/>
              <a:lstStyle/>
              <a:p>
                <a:endParaRPr lang="de-DE"/>
              </a:p>
            </p:txBody>
          </p:sp>
          <p:sp>
            <p:nvSpPr>
              <p:cNvPr id="2180" name="Rectangle 121"/>
              <p:cNvSpPr>
                <a:spLocks noChangeArrowheads="1"/>
              </p:cNvSpPr>
              <p:nvPr/>
            </p:nvSpPr>
            <p:spPr bwMode="auto">
              <a:xfrm>
                <a:off x="1734" y="1645"/>
                <a:ext cx="6" cy="2064"/>
              </a:xfrm>
              <a:prstGeom prst="rect">
                <a:avLst/>
              </a:prstGeom>
              <a:solidFill>
                <a:srgbClr val="B2B2CE"/>
              </a:solidFill>
              <a:ln w="9525">
                <a:noFill/>
                <a:miter lim="800000"/>
                <a:headEnd/>
                <a:tailEnd/>
              </a:ln>
            </p:spPr>
            <p:txBody>
              <a:bodyPr/>
              <a:lstStyle/>
              <a:p>
                <a:endParaRPr lang="de-DE"/>
              </a:p>
            </p:txBody>
          </p:sp>
          <p:sp>
            <p:nvSpPr>
              <p:cNvPr id="2181" name="Rectangle 122"/>
              <p:cNvSpPr>
                <a:spLocks noChangeArrowheads="1"/>
              </p:cNvSpPr>
              <p:nvPr/>
            </p:nvSpPr>
            <p:spPr bwMode="auto">
              <a:xfrm>
                <a:off x="1740" y="1645"/>
                <a:ext cx="6" cy="2064"/>
              </a:xfrm>
              <a:prstGeom prst="rect">
                <a:avLst/>
              </a:prstGeom>
              <a:solidFill>
                <a:srgbClr val="9D9DC2"/>
              </a:solidFill>
              <a:ln w="9525">
                <a:noFill/>
                <a:miter lim="800000"/>
                <a:headEnd/>
                <a:tailEnd/>
              </a:ln>
            </p:spPr>
            <p:txBody>
              <a:bodyPr/>
              <a:lstStyle/>
              <a:p>
                <a:endParaRPr lang="de-DE"/>
              </a:p>
            </p:txBody>
          </p:sp>
          <p:sp>
            <p:nvSpPr>
              <p:cNvPr id="2182" name="Rectangle 123"/>
              <p:cNvSpPr>
                <a:spLocks noChangeArrowheads="1"/>
              </p:cNvSpPr>
              <p:nvPr/>
            </p:nvSpPr>
            <p:spPr bwMode="auto">
              <a:xfrm>
                <a:off x="1746" y="1645"/>
                <a:ext cx="6" cy="2064"/>
              </a:xfrm>
              <a:prstGeom prst="rect">
                <a:avLst/>
              </a:prstGeom>
              <a:solidFill>
                <a:srgbClr val="8787B7"/>
              </a:solidFill>
              <a:ln w="9525">
                <a:noFill/>
                <a:miter lim="800000"/>
                <a:headEnd/>
                <a:tailEnd/>
              </a:ln>
            </p:spPr>
            <p:txBody>
              <a:bodyPr/>
              <a:lstStyle/>
              <a:p>
                <a:endParaRPr lang="de-DE"/>
              </a:p>
            </p:txBody>
          </p:sp>
          <p:sp>
            <p:nvSpPr>
              <p:cNvPr id="2183" name="Rectangle 124"/>
              <p:cNvSpPr>
                <a:spLocks noChangeArrowheads="1"/>
              </p:cNvSpPr>
              <p:nvPr/>
            </p:nvSpPr>
            <p:spPr bwMode="auto">
              <a:xfrm>
                <a:off x="1752" y="1645"/>
                <a:ext cx="6" cy="2064"/>
              </a:xfrm>
              <a:prstGeom prst="rect">
                <a:avLst/>
              </a:prstGeom>
              <a:solidFill>
                <a:srgbClr val="7171AC"/>
              </a:solidFill>
              <a:ln w="9525">
                <a:noFill/>
                <a:miter lim="800000"/>
                <a:headEnd/>
                <a:tailEnd/>
              </a:ln>
            </p:spPr>
            <p:txBody>
              <a:bodyPr/>
              <a:lstStyle/>
              <a:p>
                <a:endParaRPr lang="de-DE"/>
              </a:p>
            </p:txBody>
          </p:sp>
          <p:sp>
            <p:nvSpPr>
              <p:cNvPr id="2184" name="Rectangle 125"/>
              <p:cNvSpPr>
                <a:spLocks noChangeArrowheads="1"/>
              </p:cNvSpPr>
              <p:nvPr/>
            </p:nvSpPr>
            <p:spPr bwMode="auto">
              <a:xfrm>
                <a:off x="1758" y="1645"/>
                <a:ext cx="6" cy="2064"/>
              </a:xfrm>
              <a:prstGeom prst="rect">
                <a:avLst/>
              </a:prstGeom>
              <a:solidFill>
                <a:srgbClr val="5D5DA5"/>
              </a:solidFill>
              <a:ln w="9525">
                <a:noFill/>
                <a:miter lim="800000"/>
                <a:headEnd/>
                <a:tailEnd/>
              </a:ln>
            </p:spPr>
            <p:txBody>
              <a:bodyPr/>
              <a:lstStyle/>
              <a:p>
                <a:endParaRPr lang="de-DE"/>
              </a:p>
            </p:txBody>
          </p:sp>
          <p:sp>
            <p:nvSpPr>
              <p:cNvPr id="2185" name="Rectangle 126"/>
              <p:cNvSpPr>
                <a:spLocks noChangeArrowheads="1"/>
              </p:cNvSpPr>
              <p:nvPr/>
            </p:nvSpPr>
            <p:spPr bwMode="auto">
              <a:xfrm>
                <a:off x="1764" y="1645"/>
                <a:ext cx="6" cy="2064"/>
              </a:xfrm>
              <a:prstGeom prst="rect">
                <a:avLst/>
              </a:prstGeom>
              <a:solidFill>
                <a:srgbClr val="4A4A9E"/>
              </a:solidFill>
              <a:ln w="9525">
                <a:noFill/>
                <a:miter lim="800000"/>
                <a:headEnd/>
                <a:tailEnd/>
              </a:ln>
            </p:spPr>
            <p:txBody>
              <a:bodyPr/>
              <a:lstStyle/>
              <a:p>
                <a:endParaRPr lang="de-DE"/>
              </a:p>
            </p:txBody>
          </p:sp>
          <p:sp>
            <p:nvSpPr>
              <p:cNvPr id="2186" name="Rectangle 127"/>
              <p:cNvSpPr>
                <a:spLocks noChangeArrowheads="1"/>
              </p:cNvSpPr>
              <p:nvPr/>
            </p:nvSpPr>
            <p:spPr bwMode="auto">
              <a:xfrm>
                <a:off x="1770" y="1645"/>
                <a:ext cx="6" cy="2064"/>
              </a:xfrm>
              <a:prstGeom prst="rect">
                <a:avLst/>
              </a:prstGeom>
              <a:solidFill>
                <a:srgbClr val="3B3B9B"/>
              </a:solidFill>
              <a:ln w="9525">
                <a:noFill/>
                <a:miter lim="800000"/>
                <a:headEnd/>
                <a:tailEnd/>
              </a:ln>
            </p:spPr>
            <p:txBody>
              <a:bodyPr/>
              <a:lstStyle/>
              <a:p>
                <a:endParaRPr lang="de-DE"/>
              </a:p>
            </p:txBody>
          </p:sp>
          <p:sp>
            <p:nvSpPr>
              <p:cNvPr id="2187" name="Rectangle 128"/>
              <p:cNvSpPr>
                <a:spLocks noChangeArrowheads="1"/>
              </p:cNvSpPr>
              <p:nvPr/>
            </p:nvSpPr>
            <p:spPr bwMode="auto">
              <a:xfrm>
                <a:off x="1608" y="1645"/>
                <a:ext cx="168" cy="2064"/>
              </a:xfrm>
              <a:prstGeom prst="rect">
                <a:avLst/>
              </a:prstGeom>
              <a:noFill/>
              <a:ln w="9525">
                <a:solidFill>
                  <a:srgbClr val="000000"/>
                </a:solidFill>
                <a:miter lim="800000"/>
                <a:headEnd/>
                <a:tailEnd/>
              </a:ln>
            </p:spPr>
            <p:txBody>
              <a:bodyPr/>
              <a:lstStyle/>
              <a:p>
                <a:endParaRPr lang="de-DE"/>
              </a:p>
            </p:txBody>
          </p:sp>
          <p:sp>
            <p:nvSpPr>
              <p:cNvPr id="2188" name="Rectangle 129"/>
              <p:cNvSpPr>
                <a:spLocks noChangeArrowheads="1"/>
              </p:cNvSpPr>
              <p:nvPr/>
            </p:nvSpPr>
            <p:spPr bwMode="auto">
              <a:xfrm>
                <a:off x="2028" y="1627"/>
                <a:ext cx="6" cy="2082"/>
              </a:xfrm>
              <a:prstGeom prst="rect">
                <a:avLst/>
              </a:prstGeom>
              <a:solidFill>
                <a:srgbClr val="3A3A9B"/>
              </a:solidFill>
              <a:ln w="9525">
                <a:noFill/>
                <a:miter lim="800000"/>
                <a:headEnd/>
                <a:tailEnd/>
              </a:ln>
            </p:spPr>
            <p:txBody>
              <a:bodyPr/>
              <a:lstStyle/>
              <a:p>
                <a:endParaRPr lang="de-DE"/>
              </a:p>
            </p:txBody>
          </p:sp>
          <p:sp>
            <p:nvSpPr>
              <p:cNvPr id="2189" name="Rectangle 130"/>
              <p:cNvSpPr>
                <a:spLocks noChangeArrowheads="1"/>
              </p:cNvSpPr>
              <p:nvPr/>
            </p:nvSpPr>
            <p:spPr bwMode="auto">
              <a:xfrm>
                <a:off x="2034" y="1627"/>
                <a:ext cx="6" cy="2082"/>
              </a:xfrm>
              <a:prstGeom prst="rect">
                <a:avLst/>
              </a:prstGeom>
              <a:solidFill>
                <a:srgbClr val="49499E"/>
              </a:solidFill>
              <a:ln w="9525">
                <a:noFill/>
                <a:miter lim="800000"/>
                <a:headEnd/>
                <a:tailEnd/>
              </a:ln>
            </p:spPr>
            <p:txBody>
              <a:bodyPr/>
              <a:lstStyle/>
              <a:p>
                <a:endParaRPr lang="de-DE"/>
              </a:p>
            </p:txBody>
          </p:sp>
          <p:sp>
            <p:nvSpPr>
              <p:cNvPr id="2190" name="Rectangle 131"/>
              <p:cNvSpPr>
                <a:spLocks noChangeArrowheads="1"/>
              </p:cNvSpPr>
              <p:nvPr/>
            </p:nvSpPr>
            <p:spPr bwMode="auto">
              <a:xfrm>
                <a:off x="2040" y="1627"/>
                <a:ext cx="6" cy="2082"/>
              </a:xfrm>
              <a:prstGeom prst="rect">
                <a:avLst/>
              </a:prstGeom>
              <a:solidFill>
                <a:srgbClr val="5B5BA4"/>
              </a:solidFill>
              <a:ln w="9525">
                <a:noFill/>
                <a:miter lim="800000"/>
                <a:headEnd/>
                <a:tailEnd/>
              </a:ln>
            </p:spPr>
            <p:txBody>
              <a:bodyPr/>
              <a:lstStyle/>
              <a:p>
                <a:endParaRPr lang="de-DE"/>
              </a:p>
            </p:txBody>
          </p:sp>
          <p:sp>
            <p:nvSpPr>
              <p:cNvPr id="2191" name="Rectangle 132"/>
              <p:cNvSpPr>
                <a:spLocks noChangeArrowheads="1"/>
              </p:cNvSpPr>
              <p:nvPr/>
            </p:nvSpPr>
            <p:spPr bwMode="auto">
              <a:xfrm>
                <a:off x="2046" y="1627"/>
                <a:ext cx="6" cy="2082"/>
              </a:xfrm>
              <a:prstGeom prst="rect">
                <a:avLst/>
              </a:prstGeom>
              <a:solidFill>
                <a:srgbClr val="6F6FAB"/>
              </a:solidFill>
              <a:ln w="9525">
                <a:noFill/>
                <a:miter lim="800000"/>
                <a:headEnd/>
                <a:tailEnd/>
              </a:ln>
            </p:spPr>
            <p:txBody>
              <a:bodyPr/>
              <a:lstStyle/>
              <a:p>
                <a:endParaRPr lang="de-DE"/>
              </a:p>
            </p:txBody>
          </p:sp>
          <p:sp>
            <p:nvSpPr>
              <p:cNvPr id="2192" name="Rectangle 133"/>
              <p:cNvSpPr>
                <a:spLocks noChangeArrowheads="1"/>
              </p:cNvSpPr>
              <p:nvPr/>
            </p:nvSpPr>
            <p:spPr bwMode="auto">
              <a:xfrm>
                <a:off x="2052" y="1627"/>
                <a:ext cx="6" cy="2082"/>
              </a:xfrm>
              <a:prstGeom prst="rect">
                <a:avLst/>
              </a:prstGeom>
              <a:solidFill>
                <a:srgbClr val="8484B5"/>
              </a:solidFill>
              <a:ln w="9525">
                <a:noFill/>
                <a:miter lim="800000"/>
                <a:headEnd/>
                <a:tailEnd/>
              </a:ln>
            </p:spPr>
            <p:txBody>
              <a:bodyPr/>
              <a:lstStyle/>
              <a:p>
                <a:endParaRPr lang="de-DE"/>
              </a:p>
            </p:txBody>
          </p:sp>
          <p:sp>
            <p:nvSpPr>
              <p:cNvPr id="2193" name="Rectangle 134"/>
              <p:cNvSpPr>
                <a:spLocks noChangeArrowheads="1"/>
              </p:cNvSpPr>
              <p:nvPr/>
            </p:nvSpPr>
            <p:spPr bwMode="auto">
              <a:xfrm>
                <a:off x="2058" y="1627"/>
                <a:ext cx="6" cy="2082"/>
              </a:xfrm>
              <a:prstGeom prst="rect">
                <a:avLst/>
              </a:prstGeom>
              <a:solidFill>
                <a:srgbClr val="9999C0"/>
              </a:solidFill>
              <a:ln w="9525">
                <a:noFill/>
                <a:miter lim="800000"/>
                <a:headEnd/>
                <a:tailEnd/>
              </a:ln>
            </p:spPr>
            <p:txBody>
              <a:bodyPr/>
              <a:lstStyle/>
              <a:p>
                <a:endParaRPr lang="de-DE"/>
              </a:p>
            </p:txBody>
          </p:sp>
          <p:sp>
            <p:nvSpPr>
              <p:cNvPr id="2194" name="Rectangle 135"/>
              <p:cNvSpPr>
                <a:spLocks noChangeArrowheads="1"/>
              </p:cNvSpPr>
              <p:nvPr/>
            </p:nvSpPr>
            <p:spPr bwMode="auto">
              <a:xfrm>
                <a:off x="2064" y="1627"/>
                <a:ext cx="6" cy="2082"/>
              </a:xfrm>
              <a:prstGeom prst="rect">
                <a:avLst/>
              </a:prstGeom>
              <a:solidFill>
                <a:srgbClr val="ADADCB"/>
              </a:solidFill>
              <a:ln w="9525">
                <a:noFill/>
                <a:miter lim="800000"/>
                <a:headEnd/>
                <a:tailEnd/>
              </a:ln>
            </p:spPr>
            <p:txBody>
              <a:bodyPr/>
              <a:lstStyle/>
              <a:p>
                <a:endParaRPr lang="de-DE"/>
              </a:p>
            </p:txBody>
          </p:sp>
          <p:sp>
            <p:nvSpPr>
              <p:cNvPr id="2195" name="Rectangle 136"/>
              <p:cNvSpPr>
                <a:spLocks noChangeArrowheads="1"/>
              </p:cNvSpPr>
              <p:nvPr/>
            </p:nvSpPr>
            <p:spPr bwMode="auto">
              <a:xfrm>
                <a:off x="2070" y="1627"/>
                <a:ext cx="6" cy="2082"/>
              </a:xfrm>
              <a:prstGeom prst="rect">
                <a:avLst/>
              </a:prstGeom>
              <a:solidFill>
                <a:srgbClr val="C0C0D6"/>
              </a:solidFill>
              <a:ln w="9525">
                <a:noFill/>
                <a:miter lim="800000"/>
                <a:headEnd/>
                <a:tailEnd/>
              </a:ln>
            </p:spPr>
            <p:txBody>
              <a:bodyPr/>
              <a:lstStyle/>
              <a:p>
                <a:endParaRPr lang="de-DE"/>
              </a:p>
            </p:txBody>
          </p:sp>
          <p:sp>
            <p:nvSpPr>
              <p:cNvPr id="2196" name="Rectangle 137"/>
              <p:cNvSpPr>
                <a:spLocks noChangeArrowheads="1"/>
              </p:cNvSpPr>
              <p:nvPr/>
            </p:nvSpPr>
            <p:spPr bwMode="auto">
              <a:xfrm>
                <a:off x="2076" y="1627"/>
                <a:ext cx="6" cy="2082"/>
              </a:xfrm>
              <a:prstGeom prst="rect">
                <a:avLst/>
              </a:prstGeom>
              <a:solidFill>
                <a:srgbClr val="D1D1E0"/>
              </a:solidFill>
              <a:ln w="9525">
                <a:noFill/>
                <a:miter lim="800000"/>
                <a:headEnd/>
                <a:tailEnd/>
              </a:ln>
            </p:spPr>
            <p:txBody>
              <a:bodyPr/>
              <a:lstStyle/>
              <a:p>
                <a:endParaRPr lang="de-DE"/>
              </a:p>
            </p:txBody>
          </p:sp>
          <p:sp>
            <p:nvSpPr>
              <p:cNvPr id="2197" name="Rectangle 138"/>
              <p:cNvSpPr>
                <a:spLocks noChangeArrowheads="1"/>
              </p:cNvSpPr>
              <p:nvPr/>
            </p:nvSpPr>
            <p:spPr bwMode="auto">
              <a:xfrm>
                <a:off x="2082" y="1627"/>
                <a:ext cx="6" cy="2082"/>
              </a:xfrm>
              <a:prstGeom prst="rect">
                <a:avLst/>
              </a:prstGeom>
              <a:solidFill>
                <a:srgbClr val="DFDFE9"/>
              </a:solidFill>
              <a:ln w="9525">
                <a:noFill/>
                <a:miter lim="800000"/>
                <a:headEnd/>
                <a:tailEnd/>
              </a:ln>
            </p:spPr>
            <p:txBody>
              <a:bodyPr/>
              <a:lstStyle/>
              <a:p>
                <a:endParaRPr lang="de-DE"/>
              </a:p>
            </p:txBody>
          </p:sp>
          <p:sp>
            <p:nvSpPr>
              <p:cNvPr id="2198" name="Rectangle 139"/>
              <p:cNvSpPr>
                <a:spLocks noChangeArrowheads="1"/>
              </p:cNvSpPr>
              <p:nvPr/>
            </p:nvSpPr>
            <p:spPr bwMode="auto">
              <a:xfrm>
                <a:off x="2088" y="1627"/>
                <a:ext cx="6" cy="2082"/>
              </a:xfrm>
              <a:prstGeom prst="rect">
                <a:avLst/>
              </a:prstGeom>
              <a:solidFill>
                <a:srgbClr val="EAEAF1"/>
              </a:solidFill>
              <a:ln w="9525">
                <a:noFill/>
                <a:miter lim="800000"/>
                <a:headEnd/>
                <a:tailEnd/>
              </a:ln>
            </p:spPr>
            <p:txBody>
              <a:bodyPr/>
              <a:lstStyle/>
              <a:p>
                <a:endParaRPr lang="de-DE"/>
              </a:p>
            </p:txBody>
          </p:sp>
          <p:sp>
            <p:nvSpPr>
              <p:cNvPr id="2199" name="Rectangle 140"/>
              <p:cNvSpPr>
                <a:spLocks noChangeArrowheads="1"/>
              </p:cNvSpPr>
              <p:nvPr/>
            </p:nvSpPr>
            <p:spPr bwMode="auto">
              <a:xfrm>
                <a:off x="2094" y="1627"/>
                <a:ext cx="6" cy="2082"/>
              </a:xfrm>
              <a:prstGeom prst="rect">
                <a:avLst/>
              </a:prstGeom>
              <a:solidFill>
                <a:srgbClr val="F2F2F6"/>
              </a:solidFill>
              <a:ln w="9525">
                <a:noFill/>
                <a:miter lim="800000"/>
                <a:headEnd/>
                <a:tailEnd/>
              </a:ln>
            </p:spPr>
            <p:txBody>
              <a:bodyPr/>
              <a:lstStyle/>
              <a:p>
                <a:endParaRPr lang="de-DE"/>
              </a:p>
            </p:txBody>
          </p:sp>
          <p:sp>
            <p:nvSpPr>
              <p:cNvPr id="2200" name="Rectangle 141"/>
              <p:cNvSpPr>
                <a:spLocks noChangeArrowheads="1"/>
              </p:cNvSpPr>
              <p:nvPr/>
            </p:nvSpPr>
            <p:spPr bwMode="auto">
              <a:xfrm>
                <a:off x="2100" y="1627"/>
                <a:ext cx="6" cy="2082"/>
              </a:xfrm>
              <a:prstGeom prst="rect">
                <a:avLst/>
              </a:prstGeom>
              <a:solidFill>
                <a:srgbClr val="F9F9FA"/>
              </a:solidFill>
              <a:ln w="9525">
                <a:noFill/>
                <a:miter lim="800000"/>
                <a:headEnd/>
                <a:tailEnd/>
              </a:ln>
            </p:spPr>
            <p:txBody>
              <a:bodyPr/>
              <a:lstStyle/>
              <a:p>
                <a:endParaRPr lang="de-DE"/>
              </a:p>
            </p:txBody>
          </p:sp>
          <p:sp>
            <p:nvSpPr>
              <p:cNvPr id="2201" name="Rectangle 142"/>
              <p:cNvSpPr>
                <a:spLocks noChangeArrowheads="1"/>
              </p:cNvSpPr>
              <p:nvPr/>
            </p:nvSpPr>
            <p:spPr bwMode="auto">
              <a:xfrm>
                <a:off x="2106" y="1627"/>
                <a:ext cx="6" cy="2082"/>
              </a:xfrm>
              <a:prstGeom prst="rect">
                <a:avLst/>
              </a:prstGeom>
              <a:solidFill>
                <a:srgbClr val="FCFCFD"/>
              </a:solidFill>
              <a:ln w="9525">
                <a:noFill/>
                <a:miter lim="800000"/>
                <a:headEnd/>
                <a:tailEnd/>
              </a:ln>
            </p:spPr>
            <p:txBody>
              <a:bodyPr/>
              <a:lstStyle/>
              <a:p>
                <a:endParaRPr lang="de-DE"/>
              </a:p>
            </p:txBody>
          </p:sp>
          <p:sp>
            <p:nvSpPr>
              <p:cNvPr id="2202" name="Rectangle 143"/>
              <p:cNvSpPr>
                <a:spLocks noChangeArrowheads="1"/>
              </p:cNvSpPr>
              <p:nvPr/>
            </p:nvSpPr>
            <p:spPr bwMode="auto">
              <a:xfrm>
                <a:off x="2112" y="1627"/>
                <a:ext cx="6" cy="2082"/>
              </a:xfrm>
              <a:prstGeom prst="rect">
                <a:avLst/>
              </a:prstGeom>
              <a:solidFill>
                <a:srgbClr val="FFFFFF"/>
              </a:solidFill>
              <a:ln w="9525">
                <a:noFill/>
                <a:miter lim="800000"/>
                <a:headEnd/>
                <a:tailEnd/>
              </a:ln>
            </p:spPr>
            <p:txBody>
              <a:bodyPr/>
              <a:lstStyle/>
              <a:p>
                <a:endParaRPr lang="de-DE"/>
              </a:p>
            </p:txBody>
          </p:sp>
          <p:sp>
            <p:nvSpPr>
              <p:cNvPr id="2203" name="Rectangle 144"/>
              <p:cNvSpPr>
                <a:spLocks noChangeArrowheads="1"/>
              </p:cNvSpPr>
              <p:nvPr/>
            </p:nvSpPr>
            <p:spPr bwMode="auto">
              <a:xfrm>
                <a:off x="2118" y="1627"/>
                <a:ext cx="6" cy="2082"/>
              </a:xfrm>
              <a:prstGeom prst="rect">
                <a:avLst/>
              </a:prstGeom>
              <a:solidFill>
                <a:srgbClr val="FCFCFD"/>
              </a:solidFill>
              <a:ln w="9525">
                <a:noFill/>
                <a:miter lim="800000"/>
                <a:headEnd/>
                <a:tailEnd/>
              </a:ln>
            </p:spPr>
            <p:txBody>
              <a:bodyPr/>
              <a:lstStyle/>
              <a:p>
                <a:endParaRPr lang="de-DE"/>
              </a:p>
            </p:txBody>
          </p:sp>
          <p:sp>
            <p:nvSpPr>
              <p:cNvPr id="2204" name="Rectangle 145"/>
              <p:cNvSpPr>
                <a:spLocks noChangeArrowheads="1"/>
              </p:cNvSpPr>
              <p:nvPr/>
            </p:nvSpPr>
            <p:spPr bwMode="auto">
              <a:xfrm>
                <a:off x="2124" y="1627"/>
                <a:ext cx="6" cy="2082"/>
              </a:xfrm>
              <a:prstGeom prst="rect">
                <a:avLst/>
              </a:prstGeom>
              <a:solidFill>
                <a:srgbClr val="F9F9FA"/>
              </a:solidFill>
              <a:ln w="9525">
                <a:noFill/>
                <a:miter lim="800000"/>
                <a:headEnd/>
                <a:tailEnd/>
              </a:ln>
            </p:spPr>
            <p:txBody>
              <a:bodyPr/>
              <a:lstStyle/>
              <a:p>
                <a:endParaRPr lang="de-DE"/>
              </a:p>
            </p:txBody>
          </p:sp>
          <p:sp>
            <p:nvSpPr>
              <p:cNvPr id="2205" name="Rectangle 146"/>
              <p:cNvSpPr>
                <a:spLocks noChangeArrowheads="1"/>
              </p:cNvSpPr>
              <p:nvPr/>
            </p:nvSpPr>
            <p:spPr bwMode="auto">
              <a:xfrm>
                <a:off x="2130" y="1627"/>
                <a:ext cx="6" cy="2082"/>
              </a:xfrm>
              <a:prstGeom prst="rect">
                <a:avLst/>
              </a:prstGeom>
              <a:solidFill>
                <a:srgbClr val="F2F2F6"/>
              </a:solidFill>
              <a:ln w="9525">
                <a:noFill/>
                <a:miter lim="800000"/>
                <a:headEnd/>
                <a:tailEnd/>
              </a:ln>
            </p:spPr>
            <p:txBody>
              <a:bodyPr/>
              <a:lstStyle/>
              <a:p>
                <a:endParaRPr lang="de-DE"/>
              </a:p>
            </p:txBody>
          </p:sp>
          <p:sp>
            <p:nvSpPr>
              <p:cNvPr id="2206" name="Rectangle 147"/>
              <p:cNvSpPr>
                <a:spLocks noChangeArrowheads="1"/>
              </p:cNvSpPr>
              <p:nvPr/>
            </p:nvSpPr>
            <p:spPr bwMode="auto">
              <a:xfrm>
                <a:off x="2136" y="1627"/>
                <a:ext cx="6" cy="2082"/>
              </a:xfrm>
              <a:prstGeom prst="rect">
                <a:avLst/>
              </a:prstGeom>
              <a:solidFill>
                <a:srgbClr val="EAEAF1"/>
              </a:solidFill>
              <a:ln w="9525">
                <a:noFill/>
                <a:miter lim="800000"/>
                <a:headEnd/>
                <a:tailEnd/>
              </a:ln>
            </p:spPr>
            <p:txBody>
              <a:bodyPr/>
              <a:lstStyle/>
              <a:p>
                <a:endParaRPr lang="de-DE"/>
              </a:p>
            </p:txBody>
          </p:sp>
          <p:sp>
            <p:nvSpPr>
              <p:cNvPr id="2207" name="Rectangle 148"/>
              <p:cNvSpPr>
                <a:spLocks noChangeArrowheads="1"/>
              </p:cNvSpPr>
              <p:nvPr/>
            </p:nvSpPr>
            <p:spPr bwMode="auto">
              <a:xfrm>
                <a:off x="2142" y="1627"/>
                <a:ext cx="6" cy="2082"/>
              </a:xfrm>
              <a:prstGeom prst="rect">
                <a:avLst/>
              </a:prstGeom>
              <a:solidFill>
                <a:srgbClr val="DFDFE9"/>
              </a:solidFill>
              <a:ln w="9525">
                <a:noFill/>
                <a:miter lim="800000"/>
                <a:headEnd/>
                <a:tailEnd/>
              </a:ln>
            </p:spPr>
            <p:txBody>
              <a:bodyPr/>
              <a:lstStyle/>
              <a:p>
                <a:endParaRPr lang="de-DE"/>
              </a:p>
            </p:txBody>
          </p:sp>
          <p:sp>
            <p:nvSpPr>
              <p:cNvPr id="2208" name="Rectangle 149"/>
              <p:cNvSpPr>
                <a:spLocks noChangeArrowheads="1"/>
              </p:cNvSpPr>
              <p:nvPr/>
            </p:nvSpPr>
            <p:spPr bwMode="auto">
              <a:xfrm>
                <a:off x="2148" y="1627"/>
                <a:ext cx="6" cy="2082"/>
              </a:xfrm>
              <a:prstGeom prst="rect">
                <a:avLst/>
              </a:prstGeom>
              <a:solidFill>
                <a:srgbClr val="D1D1E0"/>
              </a:solidFill>
              <a:ln w="9525">
                <a:noFill/>
                <a:miter lim="800000"/>
                <a:headEnd/>
                <a:tailEnd/>
              </a:ln>
            </p:spPr>
            <p:txBody>
              <a:bodyPr/>
              <a:lstStyle/>
              <a:p>
                <a:endParaRPr lang="de-DE"/>
              </a:p>
            </p:txBody>
          </p:sp>
          <p:sp>
            <p:nvSpPr>
              <p:cNvPr id="2209" name="Rectangle 150"/>
              <p:cNvSpPr>
                <a:spLocks noChangeArrowheads="1"/>
              </p:cNvSpPr>
              <p:nvPr/>
            </p:nvSpPr>
            <p:spPr bwMode="auto">
              <a:xfrm>
                <a:off x="2154" y="1627"/>
                <a:ext cx="6" cy="2082"/>
              </a:xfrm>
              <a:prstGeom prst="rect">
                <a:avLst/>
              </a:prstGeom>
              <a:solidFill>
                <a:srgbClr val="C0C0D7"/>
              </a:solidFill>
              <a:ln w="9525">
                <a:noFill/>
                <a:miter lim="800000"/>
                <a:headEnd/>
                <a:tailEnd/>
              </a:ln>
            </p:spPr>
            <p:txBody>
              <a:bodyPr/>
              <a:lstStyle/>
              <a:p>
                <a:endParaRPr lang="de-DE"/>
              </a:p>
            </p:txBody>
          </p:sp>
          <p:sp>
            <p:nvSpPr>
              <p:cNvPr id="2210" name="Rectangle 151"/>
              <p:cNvSpPr>
                <a:spLocks noChangeArrowheads="1"/>
              </p:cNvSpPr>
              <p:nvPr/>
            </p:nvSpPr>
            <p:spPr bwMode="auto">
              <a:xfrm>
                <a:off x="2160" y="1627"/>
                <a:ext cx="6" cy="2082"/>
              </a:xfrm>
              <a:prstGeom prst="rect">
                <a:avLst/>
              </a:prstGeom>
              <a:solidFill>
                <a:srgbClr val="ADADCB"/>
              </a:solidFill>
              <a:ln w="9525">
                <a:noFill/>
                <a:miter lim="800000"/>
                <a:headEnd/>
                <a:tailEnd/>
              </a:ln>
            </p:spPr>
            <p:txBody>
              <a:bodyPr/>
              <a:lstStyle/>
              <a:p>
                <a:endParaRPr lang="de-DE"/>
              </a:p>
            </p:txBody>
          </p:sp>
          <p:sp>
            <p:nvSpPr>
              <p:cNvPr id="2211" name="Rectangle 152"/>
              <p:cNvSpPr>
                <a:spLocks noChangeArrowheads="1"/>
              </p:cNvSpPr>
              <p:nvPr/>
            </p:nvSpPr>
            <p:spPr bwMode="auto">
              <a:xfrm>
                <a:off x="2166" y="1627"/>
                <a:ext cx="6" cy="2082"/>
              </a:xfrm>
              <a:prstGeom prst="rect">
                <a:avLst/>
              </a:prstGeom>
              <a:solidFill>
                <a:srgbClr val="9999C0"/>
              </a:solidFill>
              <a:ln w="9525">
                <a:noFill/>
                <a:miter lim="800000"/>
                <a:headEnd/>
                <a:tailEnd/>
              </a:ln>
            </p:spPr>
            <p:txBody>
              <a:bodyPr/>
              <a:lstStyle/>
              <a:p>
                <a:endParaRPr lang="de-DE"/>
              </a:p>
            </p:txBody>
          </p:sp>
          <p:sp>
            <p:nvSpPr>
              <p:cNvPr id="2212" name="Rectangle 153"/>
              <p:cNvSpPr>
                <a:spLocks noChangeArrowheads="1"/>
              </p:cNvSpPr>
              <p:nvPr/>
            </p:nvSpPr>
            <p:spPr bwMode="auto">
              <a:xfrm>
                <a:off x="2172" y="1627"/>
                <a:ext cx="6" cy="2082"/>
              </a:xfrm>
              <a:prstGeom prst="rect">
                <a:avLst/>
              </a:prstGeom>
              <a:solidFill>
                <a:srgbClr val="8484B5"/>
              </a:solidFill>
              <a:ln w="9525">
                <a:noFill/>
                <a:miter lim="800000"/>
                <a:headEnd/>
                <a:tailEnd/>
              </a:ln>
            </p:spPr>
            <p:txBody>
              <a:bodyPr/>
              <a:lstStyle/>
              <a:p>
                <a:endParaRPr lang="de-DE"/>
              </a:p>
            </p:txBody>
          </p:sp>
          <p:sp>
            <p:nvSpPr>
              <p:cNvPr id="2213" name="Rectangle 154"/>
              <p:cNvSpPr>
                <a:spLocks noChangeArrowheads="1"/>
              </p:cNvSpPr>
              <p:nvPr/>
            </p:nvSpPr>
            <p:spPr bwMode="auto">
              <a:xfrm>
                <a:off x="2178" y="1627"/>
                <a:ext cx="6" cy="2082"/>
              </a:xfrm>
              <a:prstGeom prst="rect">
                <a:avLst/>
              </a:prstGeom>
              <a:solidFill>
                <a:srgbClr val="6F6FAB"/>
              </a:solidFill>
              <a:ln w="9525">
                <a:noFill/>
                <a:miter lim="800000"/>
                <a:headEnd/>
                <a:tailEnd/>
              </a:ln>
            </p:spPr>
            <p:txBody>
              <a:bodyPr/>
              <a:lstStyle/>
              <a:p>
                <a:endParaRPr lang="de-DE"/>
              </a:p>
            </p:txBody>
          </p:sp>
          <p:sp>
            <p:nvSpPr>
              <p:cNvPr id="2214" name="Rectangle 155"/>
              <p:cNvSpPr>
                <a:spLocks noChangeArrowheads="1"/>
              </p:cNvSpPr>
              <p:nvPr/>
            </p:nvSpPr>
            <p:spPr bwMode="auto">
              <a:xfrm>
                <a:off x="2184" y="1627"/>
                <a:ext cx="6" cy="2082"/>
              </a:xfrm>
              <a:prstGeom prst="rect">
                <a:avLst/>
              </a:prstGeom>
              <a:solidFill>
                <a:srgbClr val="5B5BA4"/>
              </a:solidFill>
              <a:ln w="9525">
                <a:noFill/>
                <a:miter lim="800000"/>
                <a:headEnd/>
                <a:tailEnd/>
              </a:ln>
            </p:spPr>
            <p:txBody>
              <a:bodyPr/>
              <a:lstStyle/>
              <a:p>
                <a:endParaRPr lang="de-DE"/>
              </a:p>
            </p:txBody>
          </p:sp>
          <p:sp>
            <p:nvSpPr>
              <p:cNvPr id="2215" name="Rectangle 156"/>
              <p:cNvSpPr>
                <a:spLocks noChangeArrowheads="1"/>
              </p:cNvSpPr>
              <p:nvPr/>
            </p:nvSpPr>
            <p:spPr bwMode="auto">
              <a:xfrm>
                <a:off x="2190" y="1627"/>
                <a:ext cx="6" cy="2082"/>
              </a:xfrm>
              <a:prstGeom prst="rect">
                <a:avLst/>
              </a:prstGeom>
              <a:solidFill>
                <a:srgbClr val="49499E"/>
              </a:solidFill>
              <a:ln w="9525">
                <a:noFill/>
                <a:miter lim="800000"/>
                <a:headEnd/>
                <a:tailEnd/>
              </a:ln>
            </p:spPr>
            <p:txBody>
              <a:bodyPr/>
              <a:lstStyle/>
              <a:p>
                <a:endParaRPr lang="de-DE"/>
              </a:p>
            </p:txBody>
          </p:sp>
          <p:sp>
            <p:nvSpPr>
              <p:cNvPr id="2216" name="Rectangle 157"/>
              <p:cNvSpPr>
                <a:spLocks noChangeArrowheads="1"/>
              </p:cNvSpPr>
              <p:nvPr/>
            </p:nvSpPr>
            <p:spPr bwMode="auto">
              <a:xfrm>
                <a:off x="2196" y="1627"/>
                <a:ext cx="6" cy="2082"/>
              </a:xfrm>
              <a:prstGeom prst="rect">
                <a:avLst/>
              </a:prstGeom>
              <a:solidFill>
                <a:srgbClr val="3A3A9B"/>
              </a:solidFill>
              <a:ln w="9525">
                <a:noFill/>
                <a:miter lim="800000"/>
                <a:headEnd/>
                <a:tailEnd/>
              </a:ln>
            </p:spPr>
            <p:txBody>
              <a:bodyPr/>
              <a:lstStyle/>
              <a:p>
                <a:endParaRPr lang="de-DE"/>
              </a:p>
            </p:txBody>
          </p:sp>
          <p:sp>
            <p:nvSpPr>
              <p:cNvPr id="2217" name="Rectangle 158"/>
              <p:cNvSpPr>
                <a:spLocks noChangeArrowheads="1"/>
              </p:cNvSpPr>
              <p:nvPr/>
            </p:nvSpPr>
            <p:spPr bwMode="auto">
              <a:xfrm>
                <a:off x="2028" y="1627"/>
                <a:ext cx="174" cy="2082"/>
              </a:xfrm>
              <a:prstGeom prst="rect">
                <a:avLst/>
              </a:prstGeom>
              <a:noFill/>
              <a:ln w="9525">
                <a:solidFill>
                  <a:srgbClr val="000000"/>
                </a:solidFill>
                <a:miter lim="800000"/>
                <a:headEnd/>
                <a:tailEnd/>
              </a:ln>
            </p:spPr>
            <p:txBody>
              <a:bodyPr/>
              <a:lstStyle/>
              <a:p>
                <a:endParaRPr lang="de-DE"/>
              </a:p>
            </p:txBody>
          </p:sp>
          <p:sp>
            <p:nvSpPr>
              <p:cNvPr id="2218" name="Rectangle 159"/>
              <p:cNvSpPr>
                <a:spLocks noChangeArrowheads="1"/>
              </p:cNvSpPr>
              <p:nvPr/>
            </p:nvSpPr>
            <p:spPr bwMode="auto">
              <a:xfrm>
                <a:off x="2454" y="1861"/>
                <a:ext cx="6" cy="1848"/>
              </a:xfrm>
              <a:prstGeom prst="rect">
                <a:avLst/>
              </a:prstGeom>
              <a:solidFill>
                <a:srgbClr val="3B3B9B"/>
              </a:solidFill>
              <a:ln w="9525">
                <a:noFill/>
                <a:miter lim="800000"/>
                <a:headEnd/>
                <a:tailEnd/>
              </a:ln>
            </p:spPr>
            <p:txBody>
              <a:bodyPr/>
              <a:lstStyle/>
              <a:p>
                <a:endParaRPr lang="de-DE"/>
              </a:p>
            </p:txBody>
          </p:sp>
          <p:sp>
            <p:nvSpPr>
              <p:cNvPr id="2219" name="Rectangle 160"/>
              <p:cNvSpPr>
                <a:spLocks noChangeArrowheads="1"/>
              </p:cNvSpPr>
              <p:nvPr/>
            </p:nvSpPr>
            <p:spPr bwMode="auto">
              <a:xfrm>
                <a:off x="2460" y="1861"/>
                <a:ext cx="6" cy="1848"/>
              </a:xfrm>
              <a:prstGeom prst="rect">
                <a:avLst/>
              </a:prstGeom>
              <a:solidFill>
                <a:srgbClr val="4A4A9E"/>
              </a:solidFill>
              <a:ln w="9525">
                <a:noFill/>
                <a:miter lim="800000"/>
                <a:headEnd/>
                <a:tailEnd/>
              </a:ln>
            </p:spPr>
            <p:txBody>
              <a:bodyPr/>
              <a:lstStyle/>
              <a:p>
                <a:endParaRPr lang="de-DE"/>
              </a:p>
            </p:txBody>
          </p:sp>
          <p:sp>
            <p:nvSpPr>
              <p:cNvPr id="2220" name="Rectangle 161"/>
              <p:cNvSpPr>
                <a:spLocks noChangeArrowheads="1"/>
              </p:cNvSpPr>
              <p:nvPr/>
            </p:nvSpPr>
            <p:spPr bwMode="auto">
              <a:xfrm>
                <a:off x="2466" y="1861"/>
                <a:ext cx="6" cy="1848"/>
              </a:xfrm>
              <a:prstGeom prst="rect">
                <a:avLst/>
              </a:prstGeom>
              <a:solidFill>
                <a:srgbClr val="5D5DA5"/>
              </a:solidFill>
              <a:ln w="9525">
                <a:noFill/>
                <a:miter lim="800000"/>
                <a:headEnd/>
                <a:tailEnd/>
              </a:ln>
            </p:spPr>
            <p:txBody>
              <a:bodyPr/>
              <a:lstStyle/>
              <a:p>
                <a:endParaRPr lang="de-DE"/>
              </a:p>
            </p:txBody>
          </p:sp>
          <p:sp>
            <p:nvSpPr>
              <p:cNvPr id="2221" name="Rectangle 162"/>
              <p:cNvSpPr>
                <a:spLocks noChangeArrowheads="1"/>
              </p:cNvSpPr>
              <p:nvPr/>
            </p:nvSpPr>
            <p:spPr bwMode="auto">
              <a:xfrm>
                <a:off x="2472" y="1861"/>
                <a:ext cx="6" cy="1848"/>
              </a:xfrm>
              <a:prstGeom prst="rect">
                <a:avLst/>
              </a:prstGeom>
              <a:solidFill>
                <a:srgbClr val="7171AC"/>
              </a:solidFill>
              <a:ln w="9525">
                <a:noFill/>
                <a:miter lim="800000"/>
                <a:headEnd/>
                <a:tailEnd/>
              </a:ln>
            </p:spPr>
            <p:txBody>
              <a:bodyPr/>
              <a:lstStyle/>
              <a:p>
                <a:endParaRPr lang="de-DE"/>
              </a:p>
            </p:txBody>
          </p:sp>
          <p:sp>
            <p:nvSpPr>
              <p:cNvPr id="2222" name="Rectangle 163"/>
              <p:cNvSpPr>
                <a:spLocks noChangeArrowheads="1"/>
              </p:cNvSpPr>
              <p:nvPr/>
            </p:nvSpPr>
            <p:spPr bwMode="auto">
              <a:xfrm>
                <a:off x="2478" y="1861"/>
                <a:ext cx="6" cy="1848"/>
              </a:xfrm>
              <a:prstGeom prst="rect">
                <a:avLst/>
              </a:prstGeom>
              <a:solidFill>
                <a:srgbClr val="8787B7"/>
              </a:solidFill>
              <a:ln w="9525">
                <a:noFill/>
                <a:miter lim="800000"/>
                <a:headEnd/>
                <a:tailEnd/>
              </a:ln>
            </p:spPr>
            <p:txBody>
              <a:bodyPr/>
              <a:lstStyle/>
              <a:p>
                <a:endParaRPr lang="de-DE"/>
              </a:p>
            </p:txBody>
          </p:sp>
          <p:sp>
            <p:nvSpPr>
              <p:cNvPr id="2223" name="Rectangle 164"/>
              <p:cNvSpPr>
                <a:spLocks noChangeArrowheads="1"/>
              </p:cNvSpPr>
              <p:nvPr/>
            </p:nvSpPr>
            <p:spPr bwMode="auto">
              <a:xfrm>
                <a:off x="2484" y="1861"/>
                <a:ext cx="6" cy="1848"/>
              </a:xfrm>
              <a:prstGeom prst="rect">
                <a:avLst/>
              </a:prstGeom>
              <a:solidFill>
                <a:srgbClr val="9D9DC2"/>
              </a:solidFill>
              <a:ln w="9525">
                <a:noFill/>
                <a:miter lim="800000"/>
                <a:headEnd/>
                <a:tailEnd/>
              </a:ln>
            </p:spPr>
            <p:txBody>
              <a:bodyPr/>
              <a:lstStyle/>
              <a:p>
                <a:endParaRPr lang="de-DE"/>
              </a:p>
            </p:txBody>
          </p:sp>
          <p:sp>
            <p:nvSpPr>
              <p:cNvPr id="2224" name="Rectangle 165"/>
              <p:cNvSpPr>
                <a:spLocks noChangeArrowheads="1"/>
              </p:cNvSpPr>
              <p:nvPr/>
            </p:nvSpPr>
            <p:spPr bwMode="auto">
              <a:xfrm>
                <a:off x="2490" y="1861"/>
                <a:ext cx="6" cy="1848"/>
              </a:xfrm>
              <a:prstGeom prst="rect">
                <a:avLst/>
              </a:prstGeom>
              <a:solidFill>
                <a:srgbClr val="B2B2CE"/>
              </a:solidFill>
              <a:ln w="9525">
                <a:noFill/>
                <a:miter lim="800000"/>
                <a:headEnd/>
                <a:tailEnd/>
              </a:ln>
            </p:spPr>
            <p:txBody>
              <a:bodyPr/>
              <a:lstStyle/>
              <a:p>
                <a:endParaRPr lang="de-DE"/>
              </a:p>
            </p:txBody>
          </p:sp>
          <p:sp>
            <p:nvSpPr>
              <p:cNvPr id="2225" name="Rectangle 166"/>
              <p:cNvSpPr>
                <a:spLocks noChangeArrowheads="1"/>
              </p:cNvSpPr>
              <p:nvPr/>
            </p:nvSpPr>
            <p:spPr bwMode="auto">
              <a:xfrm>
                <a:off x="2496" y="1861"/>
                <a:ext cx="6" cy="1848"/>
              </a:xfrm>
              <a:prstGeom prst="rect">
                <a:avLst/>
              </a:prstGeom>
              <a:solidFill>
                <a:srgbClr val="C5C5D9"/>
              </a:solidFill>
              <a:ln w="9525">
                <a:noFill/>
                <a:miter lim="800000"/>
                <a:headEnd/>
                <a:tailEnd/>
              </a:ln>
            </p:spPr>
            <p:txBody>
              <a:bodyPr/>
              <a:lstStyle/>
              <a:p>
                <a:endParaRPr lang="de-DE"/>
              </a:p>
            </p:txBody>
          </p:sp>
          <p:sp>
            <p:nvSpPr>
              <p:cNvPr id="2226" name="Rectangle 167"/>
              <p:cNvSpPr>
                <a:spLocks noChangeArrowheads="1"/>
              </p:cNvSpPr>
              <p:nvPr/>
            </p:nvSpPr>
            <p:spPr bwMode="auto">
              <a:xfrm>
                <a:off x="2502" y="1861"/>
                <a:ext cx="6" cy="1848"/>
              </a:xfrm>
              <a:prstGeom prst="rect">
                <a:avLst/>
              </a:prstGeom>
              <a:solidFill>
                <a:srgbClr val="D6D6E3"/>
              </a:solidFill>
              <a:ln w="9525">
                <a:noFill/>
                <a:miter lim="800000"/>
                <a:headEnd/>
                <a:tailEnd/>
              </a:ln>
            </p:spPr>
            <p:txBody>
              <a:bodyPr/>
              <a:lstStyle/>
              <a:p>
                <a:endParaRPr lang="de-DE"/>
              </a:p>
            </p:txBody>
          </p:sp>
          <p:sp>
            <p:nvSpPr>
              <p:cNvPr id="2227" name="Rectangle 168"/>
              <p:cNvSpPr>
                <a:spLocks noChangeArrowheads="1"/>
              </p:cNvSpPr>
              <p:nvPr/>
            </p:nvSpPr>
            <p:spPr bwMode="auto">
              <a:xfrm>
                <a:off x="2508" y="1861"/>
                <a:ext cx="6" cy="1848"/>
              </a:xfrm>
              <a:prstGeom prst="rect">
                <a:avLst/>
              </a:prstGeom>
              <a:solidFill>
                <a:srgbClr val="E3E3EC"/>
              </a:solidFill>
              <a:ln w="9525">
                <a:noFill/>
                <a:miter lim="800000"/>
                <a:headEnd/>
                <a:tailEnd/>
              </a:ln>
            </p:spPr>
            <p:txBody>
              <a:bodyPr/>
              <a:lstStyle/>
              <a:p>
                <a:endParaRPr lang="de-DE"/>
              </a:p>
            </p:txBody>
          </p:sp>
          <p:sp>
            <p:nvSpPr>
              <p:cNvPr id="2228" name="Rectangle 169"/>
              <p:cNvSpPr>
                <a:spLocks noChangeArrowheads="1"/>
              </p:cNvSpPr>
              <p:nvPr/>
            </p:nvSpPr>
            <p:spPr bwMode="auto">
              <a:xfrm>
                <a:off x="2514" y="1861"/>
                <a:ext cx="6" cy="1848"/>
              </a:xfrm>
              <a:prstGeom prst="rect">
                <a:avLst/>
              </a:prstGeom>
              <a:solidFill>
                <a:srgbClr val="EEEEF4"/>
              </a:solidFill>
              <a:ln w="9525">
                <a:noFill/>
                <a:miter lim="800000"/>
                <a:headEnd/>
                <a:tailEnd/>
              </a:ln>
            </p:spPr>
            <p:txBody>
              <a:bodyPr/>
              <a:lstStyle/>
              <a:p>
                <a:endParaRPr lang="de-DE"/>
              </a:p>
            </p:txBody>
          </p:sp>
          <p:sp>
            <p:nvSpPr>
              <p:cNvPr id="2229" name="Rectangle 170"/>
              <p:cNvSpPr>
                <a:spLocks noChangeArrowheads="1"/>
              </p:cNvSpPr>
              <p:nvPr/>
            </p:nvSpPr>
            <p:spPr bwMode="auto">
              <a:xfrm>
                <a:off x="2520" y="1861"/>
                <a:ext cx="6" cy="1848"/>
              </a:xfrm>
              <a:prstGeom prst="rect">
                <a:avLst/>
              </a:prstGeom>
              <a:solidFill>
                <a:srgbClr val="F5F5F8"/>
              </a:solidFill>
              <a:ln w="9525">
                <a:noFill/>
                <a:miter lim="800000"/>
                <a:headEnd/>
                <a:tailEnd/>
              </a:ln>
            </p:spPr>
            <p:txBody>
              <a:bodyPr/>
              <a:lstStyle/>
              <a:p>
                <a:endParaRPr lang="de-DE"/>
              </a:p>
            </p:txBody>
          </p:sp>
          <p:sp>
            <p:nvSpPr>
              <p:cNvPr id="2230" name="Rectangle 171"/>
              <p:cNvSpPr>
                <a:spLocks noChangeArrowheads="1"/>
              </p:cNvSpPr>
              <p:nvPr/>
            </p:nvSpPr>
            <p:spPr bwMode="auto">
              <a:xfrm>
                <a:off x="2526" y="1861"/>
                <a:ext cx="6" cy="1848"/>
              </a:xfrm>
              <a:prstGeom prst="rect">
                <a:avLst/>
              </a:prstGeom>
              <a:solidFill>
                <a:srgbClr val="FBFBFC"/>
              </a:solidFill>
              <a:ln w="9525">
                <a:noFill/>
                <a:miter lim="800000"/>
                <a:headEnd/>
                <a:tailEnd/>
              </a:ln>
            </p:spPr>
            <p:txBody>
              <a:bodyPr/>
              <a:lstStyle/>
              <a:p>
                <a:endParaRPr lang="de-DE"/>
              </a:p>
            </p:txBody>
          </p:sp>
          <p:sp>
            <p:nvSpPr>
              <p:cNvPr id="2231" name="Rectangle 172"/>
              <p:cNvSpPr>
                <a:spLocks noChangeArrowheads="1"/>
              </p:cNvSpPr>
              <p:nvPr/>
            </p:nvSpPr>
            <p:spPr bwMode="auto">
              <a:xfrm>
                <a:off x="2532" y="1861"/>
                <a:ext cx="12" cy="1848"/>
              </a:xfrm>
              <a:prstGeom prst="rect">
                <a:avLst/>
              </a:prstGeom>
              <a:solidFill>
                <a:srgbClr val="FEFEFE"/>
              </a:solidFill>
              <a:ln w="9525">
                <a:noFill/>
                <a:miter lim="800000"/>
                <a:headEnd/>
                <a:tailEnd/>
              </a:ln>
            </p:spPr>
            <p:txBody>
              <a:bodyPr/>
              <a:lstStyle/>
              <a:p>
                <a:endParaRPr lang="de-DE"/>
              </a:p>
            </p:txBody>
          </p:sp>
          <p:sp>
            <p:nvSpPr>
              <p:cNvPr id="2232" name="Rectangle 173"/>
              <p:cNvSpPr>
                <a:spLocks noChangeArrowheads="1"/>
              </p:cNvSpPr>
              <p:nvPr/>
            </p:nvSpPr>
            <p:spPr bwMode="auto">
              <a:xfrm>
                <a:off x="2544" y="1861"/>
                <a:ext cx="6" cy="1848"/>
              </a:xfrm>
              <a:prstGeom prst="rect">
                <a:avLst/>
              </a:prstGeom>
              <a:solidFill>
                <a:srgbClr val="FBFBFC"/>
              </a:solidFill>
              <a:ln w="9525">
                <a:noFill/>
                <a:miter lim="800000"/>
                <a:headEnd/>
                <a:tailEnd/>
              </a:ln>
            </p:spPr>
            <p:txBody>
              <a:bodyPr/>
              <a:lstStyle/>
              <a:p>
                <a:endParaRPr lang="de-DE"/>
              </a:p>
            </p:txBody>
          </p:sp>
          <p:sp>
            <p:nvSpPr>
              <p:cNvPr id="2233" name="Rectangle 174"/>
              <p:cNvSpPr>
                <a:spLocks noChangeArrowheads="1"/>
              </p:cNvSpPr>
              <p:nvPr/>
            </p:nvSpPr>
            <p:spPr bwMode="auto">
              <a:xfrm>
                <a:off x="2550" y="1861"/>
                <a:ext cx="6" cy="1848"/>
              </a:xfrm>
              <a:prstGeom prst="rect">
                <a:avLst/>
              </a:prstGeom>
              <a:solidFill>
                <a:srgbClr val="F5F5F8"/>
              </a:solidFill>
              <a:ln w="9525">
                <a:noFill/>
                <a:miter lim="800000"/>
                <a:headEnd/>
                <a:tailEnd/>
              </a:ln>
            </p:spPr>
            <p:txBody>
              <a:bodyPr/>
              <a:lstStyle/>
              <a:p>
                <a:endParaRPr lang="de-DE"/>
              </a:p>
            </p:txBody>
          </p:sp>
          <p:sp>
            <p:nvSpPr>
              <p:cNvPr id="2234" name="Rectangle 175"/>
              <p:cNvSpPr>
                <a:spLocks noChangeArrowheads="1"/>
              </p:cNvSpPr>
              <p:nvPr/>
            </p:nvSpPr>
            <p:spPr bwMode="auto">
              <a:xfrm>
                <a:off x="2556" y="1861"/>
                <a:ext cx="6" cy="1848"/>
              </a:xfrm>
              <a:prstGeom prst="rect">
                <a:avLst/>
              </a:prstGeom>
              <a:solidFill>
                <a:srgbClr val="EEEEF4"/>
              </a:solidFill>
              <a:ln w="9525">
                <a:noFill/>
                <a:miter lim="800000"/>
                <a:headEnd/>
                <a:tailEnd/>
              </a:ln>
            </p:spPr>
            <p:txBody>
              <a:bodyPr/>
              <a:lstStyle/>
              <a:p>
                <a:endParaRPr lang="de-DE"/>
              </a:p>
            </p:txBody>
          </p:sp>
          <p:sp>
            <p:nvSpPr>
              <p:cNvPr id="2235" name="Rectangle 176"/>
              <p:cNvSpPr>
                <a:spLocks noChangeArrowheads="1"/>
              </p:cNvSpPr>
              <p:nvPr/>
            </p:nvSpPr>
            <p:spPr bwMode="auto">
              <a:xfrm>
                <a:off x="2562" y="1861"/>
                <a:ext cx="6" cy="1848"/>
              </a:xfrm>
              <a:prstGeom prst="rect">
                <a:avLst/>
              </a:prstGeom>
              <a:solidFill>
                <a:srgbClr val="E3E3EC"/>
              </a:solidFill>
              <a:ln w="9525">
                <a:noFill/>
                <a:miter lim="800000"/>
                <a:headEnd/>
                <a:tailEnd/>
              </a:ln>
            </p:spPr>
            <p:txBody>
              <a:bodyPr/>
              <a:lstStyle/>
              <a:p>
                <a:endParaRPr lang="de-DE"/>
              </a:p>
            </p:txBody>
          </p:sp>
          <p:sp>
            <p:nvSpPr>
              <p:cNvPr id="2236" name="Rectangle 177"/>
              <p:cNvSpPr>
                <a:spLocks noChangeArrowheads="1"/>
              </p:cNvSpPr>
              <p:nvPr/>
            </p:nvSpPr>
            <p:spPr bwMode="auto">
              <a:xfrm>
                <a:off x="2568" y="1861"/>
                <a:ext cx="6" cy="1848"/>
              </a:xfrm>
              <a:prstGeom prst="rect">
                <a:avLst/>
              </a:prstGeom>
              <a:solidFill>
                <a:srgbClr val="D6D6E3"/>
              </a:solidFill>
              <a:ln w="9525">
                <a:noFill/>
                <a:miter lim="800000"/>
                <a:headEnd/>
                <a:tailEnd/>
              </a:ln>
            </p:spPr>
            <p:txBody>
              <a:bodyPr/>
              <a:lstStyle/>
              <a:p>
                <a:endParaRPr lang="de-DE"/>
              </a:p>
            </p:txBody>
          </p:sp>
          <p:sp>
            <p:nvSpPr>
              <p:cNvPr id="2237" name="Rectangle 178"/>
              <p:cNvSpPr>
                <a:spLocks noChangeArrowheads="1"/>
              </p:cNvSpPr>
              <p:nvPr/>
            </p:nvSpPr>
            <p:spPr bwMode="auto">
              <a:xfrm>
                <a:off x="2574" y="1861"/>
                <a:ext cx="6" cy="1848"/>
              </a:xfrm>
              <a:prstGeom prst="rect">
                <a:avLst/>
              </a:prstGeom>
              <a:solidFill>
                <a:srgbClr val="C5C5D9"/>
              </a:solidFill>
              <a:ln w="9525">
                <a:noFill/>
                <a:miter lim="800000"/>
                <a:headEnd/>
                <a:tailEnd/>
              </a:ln>
            </p:spPr>
            <p:txBody>
              <a:bodyPr/>
              <a:lstStyle/>
              <a:p>
                <a:endParaRPr lang="de-DE"/>
              </a:p>
            </p:txBody>
          </p:sp>
          <p:sp>
            <p:nvSpPr>
              <p:cNvPr id="2238" name="Rectangle 179"/>
              <p:cNvSpPr>
                <a:spLocks noChangeArrowheads="1"/>
              </p:cNvSpPr>
              <p:nvPr/>
            </p:nvSpPr>
            <p:spPr bwMode="auto">
              <a:xfrm>
                <a:off x="2580" y="1861"/>
                <a:ext cx="6" cy="1848"/>
              </a:xfrm>
              <a:prstGeom prst="rect">
                <a:avLst/>
              </a:prstGeom>
              <a:solidFill>
                <a:srgbClr val="B2B2CE"/>
              </a:solidFill>
              <a:ln w="9525">
                <a:noFill/>
                <a:miter lim="800000"/>
                <a:headEnd/>
                <a:tailEnd/>
              </a:ln>
            </p:spPr>
            <p:txBody>
              <a:bodyPr/>
              <a:lstStyle/>
              <a:p>
                <a:endParaRPr lang="de-DE"/>
              </a:p>
            </p:txBody>
          </p:sp>
          <p:sp>
            <p:nvSpPr>
              <p:cNvPr id="2239" name="Rectangle 180"/>
              <p:cNvSpPr>
                <a:spLocks noChangeArrowheads="1"/>
              </p:cNvSpPr>
              <p:nvPr/>
            </p:nvSpPr>
            <p:spPr bwMode="auto">
              <a:xfrm>
                <a:off x="2586" y="1861"/>
                <a:ext cx="6" cy="1848"/>
              </a:xfrm>
              <a:prstGeom prst="rect">
                <a:avLst/>
              </a:prstGeom>
              <a:solidFill>
                <a:srgbClr val="9D9DC2"/>
              </a:solidFill>
              <a:ln w="9525">
                <a:noFill/>
                <a:miter lim="800000"/>
                <a:headEnd/>
                <a:tailEnd/>
              </a:ln>
            </p:spPr>
            <p:txBody>
              <a:bodyPr/>
              <a:lstStyle/>
              <a:p>
                <a:endParaRPr lang="de-DE"/>
              </a:p>
            </p:txBody>
          </p:sp>
          <p:sp>
            <p:nvSpPr>
              <p:cNvPr id="2240" name="Rectangle 181"/>
              <p:cNvSpPr>
                <a:spLocks noChangeArrowheads="1"/>
              </p:cNvSpPr>
              <p:nvPr/>
            </p:nvSpPr>
            <p:spPr bwMode="auto">
              <a:xfrm>
                <a:off x="2592" y="1861"/>
                <a:ext cx="6" cy="1848"/>
              </a:xfrm>
              <a:prstGeom prst="rect">
                <a:avLst/>
              </a:prstGeom>
              <a:solidFill>
                <a:srgbClr val="8787B7"/>
              </a:solidFill>
              <a:ln w="9525">
                <a:noFill/>
                <a:miter lim="800000"/>
                <a:headEnd/>
                <a:tailEnd/>
              </a:ln>
            </p:spPr>
            <p:txBody>
              <a:bodyPr/>
              <a:lstStyle/>
              <a:p>
                <a:endParaRPr lang="de-DE"/>
              </a:p>
            </p:txBody>
          </p:sp>
          <p:sp>
            <p:nvSpPr>
              <p:cNvPr id="2241" name="Rectangle 182"/>
              <p:cNvSpPr>
                <a:spLocks noChangeArrowheads="1"/>
              </p:cNvSpPr>
              <p:nvPr/>
            </p:nvSpPr>
            <p:spPr bwMode="auto">
              <a:xfrm>
                <a:off x="2598" y="1861"/>
                <a:ext cx="6" cy="1848"/>
              </a:xfrm>
              <a:prstGeom prst="rect">
                <a:avLst/>
              </a:prstGeom>
              <a:solidFill>
                <a:srgbClr val="7171AC"/>
              </a:solidFill>
              <a:ln w="9525">
                <a:noFill/>
                <a:miter lim="800000"/>
                <a:headEnd/>
                <a:tailEnd/>
              </a:ln>
            </p:spPr>
            <p:txBody>
              <a:bodyPr/>
              <a:lstStyle/>
              <a:p>
                <a:endParaRPr lang="de-DE"/>
              </a:p>
            </p:txBody>
          </p:sp>
          <p:sp>
            <p:nvSpPr>
              <p:cNvPr id="2242" name="Rectangle 183"/>
              <p:cNvSpPr>
                <a:spLocks noChangeArrowheads="1"/>
              </p:cNvSpPr>
              <p:nvPr/>
            </p:nvSpPr>
            <p:spPr bwMode="auto">
              <a:xfrm>
                <a:off x="2604" y="1861"/>
                <a:ext cx="6" cy="1848"/>
              </a:xfrm>
              <a:prstGeom prst="rect">
                <a:avLst/>
              </a:prstGeom>
              <a:solidFill>
                <a:srgbClr val="5D5DA5"/>
              </a:solidFill>
              <a:ln w="9525">
                <a:noFill/>
                <a:miter lim="800000"/>
                <a:headEnd/>
                <a:tailEnd/>
              </a:ln>
            </p:spPr>
            <p:txBody>
              <a:bodyPr/>
              <a:lstStyle/>
              <a:p>
                <a:endParaRPr lang="de-DE"/>
              </a:p>
            </p:txBody>
          </p:sp>
          <p:sp>
            <p:nvSpPr>
              <p:cNvPr id="2243" name="Rectangle 184"/>
              <p:cNvSpPr>
                <a:spLocks noChangeArrowheads="1"/>
              </p:cNvSpPr>
              <p:nvPr/>
            </p:nvSpPr>
            <p:spPr bwMode="auto">
              <a:xfrm>
                <a:off x="2610" y="1861"/>
                <a:ext cx="6" cy="1848"/>
              </a:xfrm>
              <a:prstGeom prst="rect">
                <a:avLst/>
              </a:prstGeom>
              <a:solidFill>
                <a:srgbClr val="4A4A9E"/>
              </a:solidFill>
              <a:ln w="9525">
                <a:noFill/>
                <a:miter lim="800000"/>
                <a:headEnd/>
                <a:tailEnd/>
              </a:ln>
            </p:spPr>
            <p:txBody>
              <a:bodyPr/>
              <a:lstStyle/>
              <a:p>
                <a:endParaRPr lang="de-DE"/>
              </a:p>
            </p:txBody>
          </p:sp>
          <p:sp>
            <p:nvSpPr>
              <p:cNvPr id="2244" name="Rectangle 185"/>
              <p:cNvSpPr>
                <a:spLocks noChangeArrowheads="1"/>
              </p:cNvSpPr>
              <p:nvPr/>
            </p:nvSpPr>
            <p:spPr bwMode="auto">
              <a:xfrm>
                <a:off x="2616" y="1861"/>
                <a:ext cx="6" cy="1848"/>
              </a:xfrm>
              <a:prstGeom prst="rect">
                <a:avLst/>
              </a:prstGeom>
              <a:solidFill>
                <a:srgbClr val="3B3B9B"/>
              </a:solidFill>
              <a:ln w="9525">
                <a:noFill/>
                <a:miter lim="800000"/>
                <a:headEnd/>
                <a:tailEnd/>
              </a:ln>
            </p:spPr>
            <p:txBody>
              <a:bodyPr/>
              <a:lstStyle/>
              <a:p>
                <a:endParaRPr lang="de-DE"/>
              </a:p>
            </p:txBody>
          </p:sp>
          <p:sp>
            <p:nvSpPr>
              <p:cNvPr id="2245" name="Rectangle 186"/>
              <p:cNvSpPr>
                <a:spLocks noChangeArrowheads="1"/>
              </p:cNvSpPr>
              <p:nvPr/>
            </p:nvSpPr>
            <p:spPr bwMode="auto">
              <a:xfrm>
                <a:off x="2454" y="1861"/>
                <a:ext cx="168" cy="1848"/>
              </a:xfrm>
              <a:prstGeom prst="rect">
                <a:avLst/>
              </a:prstGeom>
              <a:noFill/>
              <a:ln w="9525">
                <a:solidFill>
                  <a:srgbClr val="000000"/>
                </a:solidFill>
                <a:miter lim="800000"/>
                <a:headEnd/>
                <a:tailEnd/>
              </a:ln>
            </p:spPr>
            <p:txBody>
              <a:bodyPr/>
              <a:lstStyle/>
              <a:p>
                <a:endParaRPr lang="de-DE"/>
              </a:p>
            </p:txBody>
          </p:sp>
          <p:sp>
            <p:nvSpPr>
              <p:cNvPr id="2246" name="Freeform 187"/>
              <p:cNvSpPr>
                <a:spLocks/>
              </p:cNvSpPr>
              <p:nvPr/>
            </p:nvSpPr>
            <p:spPr bwMode="auto">
              <a:xfrm>
                <a:off x="216" y="1489"/>
                <a:ext cx="18" cy="2220"/>
              </a:xfrm>
              <a:custGeom>
                <a:avLst/>
                <a:gdLst>
                  <a:gd name="T0" fmla="*/ 0 w 3"/>
                  <a:gd name="T1" fmla="*/ 0 h 370"/>
                  <a:gd name="T2" fmla="*/ 0 w 3"/>
                  <a:gd name="T3" fmla="*/ 370 h 370"/>
                  <a:gd name="T4" fmla="*/ 3 w 3"/>
                  <a:gd name="T5" fmla="*/ 370 h 370"/>
                  <a:gd name="T6" fmla="*/ 0 60000 65536"/>
                  <a:gd name="T7" fmla="*/ 0 60000 65536"/>
                  <a:gd name="T8" fmla="*/ 0 60000 65536"/>
                  <a:gd name="T9" fmla="*/ 0 w 3"/>
                  <a:gd name="T10" fmla="*/ 0 h 370"/>
                  <a:gd name="T11" fmla="*/ 3 w 3"/>
                  <a:gd name="T12" fmla="*/ 370 h 370"/>
                </a:gdLst>
                <a:ahLst/>
                <a:cxnLst>
                  <a:cxn ang="T6">
                    <a:pos x="T0" y="T1"/>
                  </a:cxn>
                  <a:cxn ang="T7">
                    <a:pos x="T2" y="T3"/>
                  </a:cxn>
                  <a:cxn ang="T8">
                    <a:pos x="T4" y="T5"/>
                  </a:cxn>
                </a:cxnLst>
                <a:rect l="T9" t="T10" r="T11" b="T12"/>
                <a:pathLst>
                  <a:path w="3" h="370">
                    <a:moveTo>
                      <a:pt x="0" y="0"/>
                    </a:moveTo>
                    <a:lnTo>
                      <a:pt x="0" y="370"/>
                    </a:lnTo>
                    <a:lnTo>
                      <a:pt x="3" y="370"/>
                    </a:lnTo>
                  </a:path>
                </a:pathLst>
              </a:custGeom>
              <a:noFill/>
              <a:ln w="0">
                <a:solidFill>
                  <a:srgbClr val="000000"/>
                </a:solidFill>
                <a:prstDash val="solid"/>
                <a:round/>
                <a:headEnd/>
                <a:tailEnd/>
              </a:ln>
            </p:spPr>
            <p:txBody>
              <a:bodyPr/>
              <a:lstStyle/>
              <a:p>
                <a:endParaRPr lang="de-DE"/>
              </a:p>
            </p:txBody>
          </p:sp>
          <p:sp>
            <p:nvSpPr>
              <p:cNvPr id="2247" name="Line 188"/>
              <p:cNvSpPr>
                <a:spLocks noChangeShapeType="1"/>
              </p:cNvSpPr>
              <p:nvPr/>
            </p:nvSpPr>
            <p:spPr bwMode="auto">
              <a:xfrm>
                <a:off x="216" y="3337"/>
                <a:ext cx="18" cy="0"/>
              </a:xfrm>
              <a:prstGeom prst="line">
                <a:avLst/>
              </a:prstGeom>
              <a:noFill/>
              <a:ln w="0">
                <a:solidFill>
                  <a:srgbClr val="000000"/>
                </a:solidFill>
                <a:round/>
                <a:headEnd/>
                <a:tailEnd/>
              </a:ln>
            </p:spPr>
            <p:txBody>
              <a:bodyPr/>
              <a:lstStyle/>
              <a:p>
                <a:endParaRPr lang="de-DE"/>
              </a:p>
            </p:txBody>
          </p:sp>
          <p:sp>
            <p:nvSpPr>
              <p:cNvPr id="2248" name="Line 189"/>
              <p:cNvSpPr>
                <a:spLocks noChangeShapeType="1"/>
              </p:cNvSpPr>
              <p:nvPr/>
            </p:nvSpPr>
            <p:spPr bwMode="auto">
              <a:xfrm>
                <a:off x="216" y="2971"/>
                <a:ext cx="18" cy="0"/>
              </a:xfrm>
              <a:prstGeom prst="line">
                <a:avLst/>
              </a:prstGeom>
              <a:noFill/>
              <a:ln w="0">
                <a:solidFill>
                  <a:srgbClr val="000000"/>
                </a:solidFill>
                <a:round/>
                <a:headEnd/>
                <a:tailEnd/>
              </a:ln>
            </p:spPr>
            <p:txBody>
              <a:bodyPr/>
              <a:lstStyle/>
              <a:p>
                <a:endParaRPr lang="de-DE"/>
              </a:p>
            </p:txBody>
          </p:sp>
          <p:sp>
            <p:nvSpPr>
              <p:cNvPr id="2249" name="Line 190"/>
              <p:cNvSpPr>
                <a:spLocks noChangeShapeType="1"/>
              </p:cNvSpPr>
              <p:nvPr/>
            </p:nvSpPr>
            <p:spPr bwMode="auto">
              <a:xfrm>
                <a:off x="216" y="2599"/>
                <a:ext cx="18" cy="0"/>
              </a:xfrm>
              <a:prstGeom prst="line">
                <a:avLst/>
              </a:prstGeom>
              <a:noFill/>
              <a:ln w="0">
                <a:solidFill>
                  <a:srgbClr val="000000"/>
                </a:solidFill>
                <a:round/>
                <a:headEnd/>
                <a:tailEnd/>
              </a:ln>
            </p:spPr>
            <p:txBody>
              <a:bodyPr/>
              <a:lstStyle/>
              <a:p>
                <a:endParaRPr lang="de-DE"/>
              </a:p>
            </p:txBody>
          </p:sp>
          <p:sp>
            <p:nvSpPr>
              <p:cNvPr id="2250" name="Line 191"/>
              <p:cNvSpPr>
                <a:spLocks noChangeShapeType="1"/>
              </p:cNvSpPr>
              <p:nvPr/>
            </p:nvSpPr>
            <p:spPr bwMode="auto">
              <a:xfrm>
                <a:off x="216" y="2227"/>
                <a:ext cx="18" cy="0"/>
              </a:xfrm>
              <a:prstGeom prst="line">
                <a:avLst/>
              </a:prstGeom>
              <a:noFill/>
              <a:ln w="0">
                <a:solidFill>
                  <a:srgbClr val="000000"/>
                </a:solidFill>
                <a:round/>
                <a:headEnd/>
                <a:tailEnd/>
              </a:ln>
            </p:spPr>
            <p:txBody>
              <a:bodyPr/>
              <a:lstStyle/>
              <a:p>
                <a:endParaRPr lang="de-DE"/>
              </a:p>
            </p:txBody>
          </p:sp>
          <p:sp>
            <p:nvSpPr>
              <p:cNvPr id="2251" name="Line 192"/>
              <p:cNvSpPr>
                <a:spLocks noChangeShapeType="1"/>
              </p:cNvSpPr>
              <p:nvPr/>
            </p:nvSpPr>
            <p:spPr bwMode="auto">
              <a:xfrm>
                <a:off x="216" y="1861"/>
                <a:ext cx="18" cy="0"/>
              </a:xfrm>
              <a:prstGeom prst="line">
                <a:avLst/>
              </a:prstGeom>
              <a:noFill/>
              <a:ln w="0">
                <a:solidFill>
                  <a:srgbClr val="000000"/>
                </a:solidFill>
                <a:round/>
                <a:headEnd/>
                <a:tailEnd/>
              </a:ln>
            </p:spPr>
            <p:txBody>
              <a:bodyPr/>
              <a:lstStyle/>
              <a:p>
                <a:endParaRPr lang="de-DE"/>
              </a:p>
            </p:txBody>
          </p:sp>
          <p:sp>
            <p:nvSpPr>
              <p:cNvPr id="2252" name="Line 193"/>
              <p:cNvSpPr>
                <a:spLocks noChangeShapeType="1"/>
              </p:cNvSpPr>
              <p:nvPr/>
            </p:nvSpPr>
            <p:spPr bwMode="auto">
              <a:xfrm>
                <a:off x="216" y="1489"/>
                <a:ext cx="18" cy="0"/>
              </a:xfrm>
              <a:prstGeom prst="line">
                <a:avLst/>
              </a:prstGeom>
              <a:noFill/>
              <a:ln w="0">
                <a:solidFill>
                  <a:srgbClr val="000000"/>
                </a:solidFill>
                <a:round/>
                <a:headEnd/>
                <a:tailEnd/>
              </a:ln>
            </p:spPr>
            <p:txBody>
              <a:bodyPr/>
              <a:lstStyle/>
              <a:p>
                <a:endParaRPr lang="de-DE"/>
              </a:p>
            </p:txBody>
          </p:sp>
          <p:sp>
            <p:nvSpPr>
              <p:cNvPr id="2253" name="Line 194"/>
              <p:cNvSpPr>
                <a:spLocks noChangeShapeType="1"/>
              </p:cNvSpPr>
              <p:nvPr/>
            </p:nvSpPr>
            <p:spPr bwMode="auto">
              <a:xfrm>
                <a:off x="216" y="3709"/>
                <a:ext cx="2532" cy="0"/>
              </a:xfrm>
              <a:prstGeom prst="line">
                <a:avLst/>
              </a:prstGeom>
              <a:noFill/>
              <a:ln w="0">
                <a:solidFill>
                  <a:srgbClr val="000000"/>
                </a:solidFill>
                <a:round/>
                <a:headEnd/>
                <a:tailEnd/>
              </a:ln>
            </p:spPr>
            <p:txBody>
              <a:bodyPr/>
              <a:lstStyle/>
              <a:p>
                <a:endParaRPr lang="de-DE"/>
              </a:p>
            </p:txBody>
          </p:sp>
          <p:sp>
            <p:nvSpPr>
              <p:cNvPr id="2254" name="Line 195"/>
              <p:cNvSpPr>
                <a:spLocks noChangeShapeType="1"/>
              </p:cNvSpPr>
              <p:nvPr/>
            </p:nvSpPr>
            <p:spPr bwMode="auto">
              <a:xfrm flipV="1">
                <a:off x="216" y="3691"/>
                <a:ext cx="0" cy="18"/>
              </a:xfrm>
              <a:prstGeom prst="line">
                <a:avLst/>
              </a:prstGeom>
              <a:noFill/>
              <a:ln w="0">
                <a:solidFill>
                  <a:srgbClr val="000000"/>
                </a:solidFill>
                <a:round/>
                <a:headEnd/>
                <a:tailEnd/>
              </a:ln>
            </p:spPr>
            <p:txBody>
              <a:bodyPr/>
              <a:lstStyle/>
              <a:p>
                <a:endParaRPr lang="de-DE"/>
              </a:p>
            </p:txBody>
          </p:sp>
          <p:sp>
            <p:nvSpPr>
              <p:cNvPr id="2255" name="Line 196"/>
              <p:cNvSpPr>
                <a:spLocks noChangeShapeType="1"/>
              </p:cNvSpPr>
              <p:nvPr/>
            </p:nvSpPr>
            <p:spPr bwMode="auto">
              <a:xfrm flipV="1">
                <a:off x="636" y="3691"/>
                <a:ext cx="0" cy="18"/>
              </a:xfrm>
              <a:prstGeom prst="line">
                <a:avLst/>
              </a:prstGeom>
              <a:noFill/>
              <a:ln w="0">
                <a:solidFill>
                  <a:srgbClr val="000000"/>
                </a:solidFill>
                <a:round/>
                <a:headEnd/>
                <a:tailEnd/>
              </a:ln>
            </p:spPr>
            <p:txBody>
              <a:bodyPr/>
              <a:lstStyle/>
              <a:p>
                <a:endParaRPr lang="de-DE"/>
              </a:p>
            </p:txBody>
          </p:sp>
          <p:sp>
            <p:nvSpPr>
              <p:cNvPr id="2256" name="Line 197"/>
              <p:cNvSpPr>
                <a:spLocks noChangeShapeType="1"/>
              </p:cNvSpPr>
              <p:nvPr/>
            </p:nvSpPr>
            <p:spPr bwMode="auto">
              <a:xfrm flipV="1">
                <a:off x="1062" y="3691"/>
                <a:ext cx="0" cy="18"/>
              </a:xfrm>
              <a:prstGeom prst="line">
                <a:avLst/>
              </a:prstGeom>
              <a:noFill/>
              <a:ln w="0">
                <a:solidFill>
                  <a:srgbClr val="000000"/>
                </a:solidFill>
                <a:round/>
                <a:headEnd/>
                <a:tailEnd/>
              </a:ln>
            </p:spPr>
            <p:txBody>
              <a:bodyPr/>
              <a:lstStyle/>
              <a:p>
                <a:endParaRPr lang="de-DE"/>
              </a:p>
            </p:txBody>
          </p:sp>
          <p:sp>
            <p:nvSpPr>
              <p:cNvPr id="2257" name="Line 198"/>
              <p:cNvSpPr>
                <a:spLocks noChangeShapeType="1"/>
              </p:cNvSpPr>
              <p:nvPr/>
            </p:nvSpPr>
            <p:spPr bwMode="auto">
              <a:xfrm flipV="1">
                <a:off x="1482" y="3691"/>
                <a:ext cx="0" cy="18"/>
              </a:xfrm>
              <a:prstGeom prst="line">
                <a:avLst/>
              </a:prstGeom>
              <a:noFill/>
              <a:ln w="0">
                <a:solidFill>
                  <a:srgbClr val="000000"/>
                </a:solidFill>
                <a:round/>
                <a:headEnd/>
                <a:tailEnd/>
              </a:ln>
            </p:spPr>
            <p:txBody>
              <a:bodyPr/>
              <a:lstStyle/>
              <a:p>
                <a:endParaRPr lang="de-DE"/>
              </a:p>
            </p:txBody>
          </p:sp>
          <p:sp>
            <p:nvSpPr>
              <p:cNvPr id="2258" name="Line 199"/>
              <p:cNvSpPr>
                <a:spLocks noChangeShapeType="1"/>
              </p:cNvSpPr>
              <p:nvPr/>
            </p:nvSpPr>
            <p:spPr bwMode="auto">
              <a:xfrm flipV="1">
                <a:off x="1902" y="3691"/>
                <a:ext cx="0" cy="18"/>
              </a:xfrm>
              <a:prstGeom prst="line">
                <a:avLst/>
              </a:prstGeom>
              <a:noFill/>
              <a:ln w="0">
                <a:solidFill>
                  <a:srgbClr val="000000"/>
                </a:solidFill>
                <a:round/>
                <a:headEnd/>
                <a:tailEnd/>
              </a:ln>
            </p:spPr>
            <p:txBody>
              <a:bodyPr/>
              <a:lstStyle/>
              <a:p>
                <a:endParaRPr lang="de-DE"/>
              </a:p>
            </p:txBody>
          </p:sp>
          <p:sp>
            <p:nvSpPr>
              <p:cNvPr id="2259" name="Line 200"/>
              <p:cNvSpPr>
                <a:spLocks noChangeShapeType="1"/>
              </p:cNvSpPr>
              <p:nvPr/>
            </p:nvSpPr>
            <p:spPr bwMode="auto">
              <a:xfrm flipV="1">
                <a:off x="2328" y="3691"/>
                <a:ext cx="0" cy="18"/>
              </a:xfrm>
              <a:prstGeom prst="line">
                <a:avLst/>
              </a:prstGeom>
              <a:noFill/>
              <a:ln w="0">
                <a:solidFill>
                  <a:srgbClr val="000000"/>
                </a:solidFill>
                <a:round/>
                <a:headEnd/>
                <a:tailEnd/>
              </a:ln>
            </p:spPr>
            <p:txBody>
              <a:bodyPr/>
              <a:lstStyle/>
              <a:p>
                <a:endParaRPr lang="de-DE"/>
              </a:p>
            </p:txBody>
          </p:sp>
          <p:sp>
            <p:nvSpPr>
              <p:cNvPr id="2260" name="Line 201"/>
              <p:cNvSpPr>
                <a:spLocks noChangeShapeType="1"/>
              </p:cNvSpPr>
              <p:nvPr/>
            </p:nvSpPr>
            <p:spPr bwMode="auto">
              <a:xfrm flipV="1">
                <a:off x="2748" y="3691"/>
                <a:ext cx="0" cy="18"/>
              </a:xfrm>
              <a:prstGeom prst="line">
                <a:avLst/>
              </a:prstGeom>
              <a:noFill/>
              <a:ln w="0">
                <a:solidFill>
                  <a:srgbClr val="000000"/>
                </a:solidFill>
                <a:round/>
                <a:headEnd/>
                <a:tailEnd/>
              </a:ln>
            </p:spPr>
            <p:txBody>
              <a:bodyPr/>
              <a:lstStyle/>
              <a:p>
                <a:endParaRPr lang="de-DE"/>
              </a:p>
            </p:txBody>
          </p:sp>
          <p:sp>
            <p:nvSpPr>
              <p:cNvPr id="2261" name="Rectangle 202"/>
              <p:cNvSpPr>
                <a:spLocks noChangeArrowheads="1"/>
              </p:cNvSpPr>
              <p:nvPr/>
            </p:nvSpPr>
            <p:spPr bwMode="auto">
              <a:xfrm>
                <a:off x="468" y="1237"/>
                <a:ext cx="2222" cy="134"/>
              </a:xfrm>
              <a:prstGeom prst="rect">
                <a:avLst/>
              </a:prstGeom>
              <a:noFill/>
              <a:ln w="9525">
                <a:noFill/>
                <a:miter lim="800000"/>
                <a:headEnd/>
                <a:tailEnd/>
              </a:ln>
            </p:spPr>
            <p:txBody>
              <a:bodyPr wrap="none" lIns="0" tIns="0" rIns="0" bIns="0">
                <a:spAutoFit/>
              </a:bodyPr>
              <a:lstStyle/>
              <a:p>
                <a:r>
                  <a:rPr lang="ja-JP" altLang="en-US" sz="1400">
                    <a:solidFill>
                      <a:srgbClr val="000000"/>
                    </a:solidFill>
                    <a:latin typeface="ＭＳ Ｐゴシック" pitchFamily="50" charset="-128"/>
                  </a:rPr>
                  <a:t>特定福祉用具販売の給付費（介護予防を含む）</a:t>
                </a:r>
                <a:endParaRPr lang="ja-JP" altLang="en-US"/>
              </a:p>
            </p:txBody>
          </p:sp>
          <p:sp>
            <p:nvSpPr>
              <p:cNvPr id="2262" name="Rectangle 203"/>
              <p:cNvSpPr>
                <a:spLocks noChangeArrowheads="1"/>
              </p:cNvSpPr>
              <p:nvPr/>
            </p:nvSpPr>
            <p:spPr bwMode="auto">
              <a:xfrm>
                <a:off x="2460" y="1771"/>
                <a:ext cx="150" cy="106"/>
              </a:xfrm>
              <a:prstGeom prst="rect">
                <a:avLst/>
              </a:prstGeom>
              <a:noFill/>
              <a:ln w="9525">
                <a:noFill/>
                <a:miter lim="800000"/>
                <a:headEnd/>
                <a:tailEnd/>
              </a:ln>
            </p:spPr>
            <p:txBody>
              <a:bodyPr wrap="none" lIns="0" tIns="0" rIns="0" bIns="0">
                <a:spAutoFit/>
              </a:bodyPr>
              <a:lstStyle/>
              <a:p>
                <a:r>
                  <a:rPr lang="en-US" altLang="ja-JP" sz="1100">
                    <a:solidFill>
                      <a:srgbClr val="000000"/>
                    </a:solidFill>
                    <a:latin typeface="ＭＳ Ｐゴシック" pitchFamily="50" charset="-128"/>
                  </a:rPr>
                  <a:t>99.9</a:t>
                </a:r>
                <a:endParaRPr lang="en-US" altLang="ja-JP"/>
              </a:p>
            </p:txBody>
          </p:sp>
          <p:sp>
            <p:nvSpPr>
              <p:cNvPr id="2263" name="Rectangle 204"/>
              <p:cNvSpPr>
                <a:spLocks noChangeArrowheads="1"/>
              </p:cNvSpPr>
              <p:nvPr/>
            </p:nvSpPr>
            <p:spPr bwMode="auto">
              <a:xfrm>
                <a:off x="348" y="2107"/>
                <a:ext cx="150" cy="106"/>
              </a:xfrm>
              <a:prstGeom prst="rect">
                <a:avLst/>
              </a:prstGeom>
              <a:noFill/>
              <a:ln w="9525">
                <a:noFill/>
                <a:miter lim="800000"/>
                <a:headEnd/>
                <a:tailEnd/>
              </a:ln>
            </p:spPr>
            <p:txBody>
              <a:bodyPr wrap="none" lIns="0" tIns="0" rIns="0" bIns="0">
                <a:spAutoFit/>
              </a:bodyPr>
              <a:lstStyle/>
              <a:p>
                <a:r>
                  <a:rPr lang="en-US" altLang="ja-JP" sz="1100">
                    <a:solidFill>
                      <a:srgbClr val="000000"/>
                    </a:solidFill>
                    <a:latin typeface="ＭＳ Ｐゴシック" pitchFamily="50" charset="-128"/>
                  </a:rPr>
                  <a:t>82.9</a:t>
                </a:r>
                <a:endParaRPr lang="en-US" altLang="ja-JP"/>
              </a:p>
            </p:txBody>
          </p:sp>
          <p:sp>
            <p:nvSpPr>
              <p:cNvPr id="2264" name="Rectangle 205"/>
              <p:cNvSpPr>
                <a:spLocks noChangeArrowheads="1"/>
              </p:cNvSpPr>
              <p:nvPr/>
            </p:nvSpPr>
            <p:spPr bwMode="auto">
              <a:xfrm>
                <a:off x="750" y="1777"/>
                <a:ext cx="194" cy="106"/>
              </a:xfrm>
              <a:prstGeom prst="rect">
                <a:avLst/>
              </a:prstGeom>
              <a:noFill/>
              <a:ln w="9525">
                <a:noFill/>
                <a:miter lim="800000"/>
                <a:headEnd/>
                <a:tailEnd/>
              </a:ln>
            </p:spPr>
            <p:txBody>
              <a:bodyPr wrap="none" lIns="0" tIns="0" rIns="0" bIns="0">
                <a:spAutoFit/>
              </a:bodyPr>
              <a:lstStyle/>
              <a:p>
                <a:r>
                  <a:rPr lang="en-US" altLang="ja-JP" sz="1100">
                    <a:solidFill>
                      <a:srgbClr val="000000"/>
                    </a:solidFill>
                    <a:latin typeface="ＭＳ Ｐゴシック" pitchFamily="50" charset="-128"/>
                  </a:rPr>
                  <a:t>100.0</a:t>
                </a:r>
                <a:endParaRPr lang="en-US" altLang="ja-JP"/>
              </a:p>
            </p:txBody>
          </p:sp>
          <p:sp>
            <p:nvSpPr>
              <p:cNvPr id="2265" name="Rectangle 206"/>
              <p:cNvSpPr>
                <a:spLocks noChangeArrowheads="1"/>
              </p:cNvSpPr>
              <p:nvPr/>
            </p:nvSpPr>
            <p:spPr bwMode="auto">
              <a:xfrm>
                <a:off x="1182" y="1603"/>
                <a:ext cx="194" cy="106"/>
              </a:xfrm>
              <a:prstGeom prst="rect">
                <a:avLst/>
              </a:prstGeom>
              <a:noFill/>
              <a:ln w="9525">
                <a:noFill/>
                <a:miter lim="800000"/>
                <a:headEnd/>
                <a:tailEnd/>
              </a:ln>
            </p:spPr>
            <p:txBody>
              <a:bodyPr wrap="none" lIns="0" tIns="0" rIns="0" bIns="0">
                <a:spAutoFit/>
              </a:bodyPr>
              <a:lstStyle/>
              <a:p>
                <a:r>
                  <a:rPr lang="en-US" altLang="ja-JP" sz="1100">
                    <a:solidFill>
                      <a:srgbClr val="000000"/>
                    </a:solidFill>
                    <a:latin typeface="ＭＳ Ｐゴシック" pitchFamily="50" charset="-128"/>
                  </a:rPr>
                  <a:t>109.0</a:t>
                </a:r>
                <a:endParaRPr lang="en-US" altLang="ja-JP"/>
              </a:p>
            </p:txBody>
          </p:sp>
          <p:sp>
            <p:nvSpPr>
              <p:cNvPr id="2266" name="Rectangle 207"/>
              <p:cNvSpPr>
                <a:spLocks noChangeArrowheads="1"/>
              </p:cNvSpPr>
              <p:nvPr/>
            </p:nvSpPr>
            <p:spPr bwMode="auto">
              <a:xfrm>
                <a:off x="1596" y="1561"/>
                <a:ext cx="194" cy="106"/>
              </a:xfrm>
              <a:prstGeom prst="rect">
                <a:avLst/>
              </a:prstGeom>
              <a:noFill/>
              <a:ln w="9525">
                <a:noFill/>
                <a:miter lim="800000"/>
                <a:headEnd/>
                <a:tailEnd/>
              </a:ln>
            </p:spPr>
            <p:txBody>
              <a:bodyPr wrap="none" lIns="0" tIns="0" rIns="0" bIns="0">
                <a:spAutoFit/>
              </a:bodyPr>
              <a:lstStyle/>
              <a:p>
                <a:r>
                  <a:rPr lang="en-US" altLang="ja-JP" sz="1100">
                    <a:solidFill>
                      <a:srgbClr val="000000"/>
                    </a:solidFill>
                    <a:latin typeface="ＭＳ Ｐゴシック" pitchFamily="50" charset="-128"/>
                  </a:rPr>
                  <a:t>111.6</a:t>
                </a:r>
                <a:endParaRPr lang="en-US" altLang="ja-JP"/>
              </a:p>
            </p:txBody>
          </p:sp>
          <p:sp>
            <p:nvSpPr>
              <p:cNvPr id="2267" name="Rectangle 208"/>
              <p:cNvSpPr>
                <a:spLocks noChangeArrowheads="1"/>
              </p:cNvSpPr>
              <p:nvPr/>
            </p:nvSpPr>
            <p:spPr bwMode="auto">
              <a:xfrm>
                <a:off x="2016" y="1543"/>
                <a:ext cx="194" cy="106"/>
              </a:xfrm>
              <a:prstGeom prst="rect">
                <a:avLst/>
              </a:prstGeom>
              <a:noFill/>
              <a:ln w="9525">
                <a:noFill/>
                <a:miter lim="800000"/>
                <a:headEnd/>
                <a:tailEnd/>
              </a:ln>
            </p:spPr>
            <p:txBody>
              <a:bodyPr wrap="none" lIns="0" tIns="0" rIns="0" bIns="0">
                <a:spAutoFit/>
              </a:bodyPr>
              <a:lstStyle/>
              <a:p>
                <a:r>
                  <a:rPr lang="en-US" altLang="ja-JP" sz="1100">
                    <a:solidFill>
                      <a:srgbClr val="000000"/>
                    </a:solidFill>
                    <a:latin typeface="ＭＳ Ｐゴシック" pitchFamily="50" charset="-128"/>
                  </a:rPr>
                  <a:t>112.5</a:t>
                </a:r>
                <a:endParaRPr lang="en-US" altLang="ja-JP"/>
              </a:p>
            </p:txBody>
          </p:sp>
          <p:sp>
            <p:nvSpPr>
              <p:cNvPr id="2268" name="Rectangle 209"/>
              <p:cNvSpPr>
                <a:spLocks noChangeArrowheads="1"/>
              </p:cNvSpPr>
              <p:nvPr/>
            </p:nvSpPr>
            <p:spPr bwMode="auto">
              <a:xfrm>
                <a:off x="114" y="3679"/>
                <a:ext cx="32" cy="77"/>
              </a:xfrm>
              <a:prstGeom prst="rect">
                <a:avLst/>
              </a:prstGeom>
              <a:noFill/>
              <a:ln w="9525">
                <a:noFill/>
                <a:miter lim="800000"/>
                <a:headEnd/>
                <a:tailEnd/>
              </a:ln>
            </p:spPr>
            <p:txBody>
              <a:bodyPr wrap="none" lIns="0" tIns="0" rIns="0" bIns="0">
                <a:spAutoFit/>
              </a:bodyPr>
              <a:lstStyle/>
              <a:p>
                <a:r>
                  <a:rPr lang="en-US" altLang="ja-JP" sz="800">
                    <a:solidFill>
                      <a:srgbClr val="000000"/>
                    </a:solidFill>
                    <a:latin typeface="ＭＳ Ｐゴシック" pitchFamily="50" charset="-128"/>
                  </a:rPr>
                  <a:t>0</a:t>
                </a:r>
                <a:endParaRPr lang="en-US" altLang="ja-JP"/>
              </a:p>
            </p:txBody>
          </p:sp>
          <p:sp>
            <p:nvSpPr>
              <p:cNvPr id="2269" name="Rectangle 210"/>
              <p:cNvSpPr>
                <a:spLocks noChangeArrowheads="1"/>
              </p:cNvSpPr>
              <p:nvPr/>
            </p:nvSpPr>
            <p:spPr bwMode="auto">
              <a:xfrm>
                <a:off x="78" y="3307"/>
                <a:ext cx="64" cy="77"/>
              </a:xfrm>
              <a:prstGeom prst="rect">
                <a:avLst/>
              </a:prstGeom>
              <a:noFill/>
              <a:ln w="9525">
                <a:noFill/>
                <a:miter lim="800000"/>
                <a:headEnd/>
                <a:tailEnd/>
              </a:ln>
            </p:spPr>
            <p:txBody>
              <a:bodyPr wrap="none" lIns="0" tIns="0" rIns="0" bIns="0">
                <a:spAutoFit/>
              </a:bodyPr>
              <a:lstStyle/>
              <a:p>
                <a:r>
                  <a:rPr lang="en-US" altLang="ja-JP" sz="800">
                    <a:solidFill>
                      <a:srgbClr val="000000"/>
                    </a:solidFill>
                    <a:latin typeface="ＭＳ Ｐゴシック" pitchFamily="50" charset="-128"/>
                  </a:rPr>
                  <a:t>20</a:t>
                </a:r>
                <a:endParaRPr lang="en-US" altLang="ja-JP"/>
              </a:p>
            </p:txBody>
          </p:sp>
          <p:sp>
            <p:nvSpPr>
              <p:cNvPr id="2270" name="Rectangle 211"/>
              <p:cNvSpPr>
                <a:spLocks noChangeArrowheads="1"/>
              </p:cNvSpPr>
              <p:nvPr/>
            </p:nvSpPr>
            <p:spPr bwMode="auto">
              <a:xfrm>
                <a:off x="78" y="2941"/>
                <a:ext cx="64" cy="77"/>
              </a:xfrm>
              <a:prstGeom prst="rect">
                <a:avLst/>
              </a:prstGeom>
              <a:noFill/>
              <a:ln w="9525">
                <a:noFill/>
                <a:miter lim="800000"/>
                <a:headEnd/>
                <a:tailEnd/>
              </a:ln>
            </p:spPr>
            <p:txBody>
              <a:bodyPr wrap="none" lIns="0" tIns="0" rIns="0" bIns="0">
                <a:spAutoFit/>
              </a:bodyPr>
              <a:lstStyle/>
              <a:p>
                <a:r>
                  <a:rPr lang="en-US" altLang="ja-JP" sz="800">
                    <a:solidFill>
                      <a:srgbClr val="000000"/>
                    </a:solidFill>
                    <a:latin typeface="ＭＳ Ｐゴシック" pitchFamily="50" charset="-128"/>
                  </a:rPr>
                  <a:t>40</a:t>
                </a:r>
                <a:endParaRPr lang="en-US" altLang="ja-JP"/>
              </a:p>
            </p:txBody>
          </p:sp>
        </p:grpSp>
        <p:sp>
          <p:nvSpPr>
            <p:cNvPr id="2060" name="Rectangle 212"/>
            <p:cNvSpPr>
              <a:spLocks noChangeArrowheads="1"/>
            </p:cNvSpPr>
            <p:nvPr/>
          </p:nvSpPr>
          <p:spPr bwMode="auto">
            <a:xfrm>
              <a:off x="78" y="2569"/>
              <a:ext cx="64" cy="77"/>
            </a:xfrm>
            <a:prstGeom prst="rect">
              <a:avLst/>
            </a:prstGeom>
            <a:noFill/>
            <a:ln w="9525">
              <a:noFill/>
              <a:miter lim="800000"/>
              <a:headEnd/>
              <a:tailEnd/>
            </a:ln>
          </p:spPr>
          <p:txBody>
            <a:bodyPr wrap="none" lIns="0" tIns="0" rIns="0" bIns="0">
              <a:spAutoFit/>
            </a:bodyPr>
            <a:lstStyle/>
            <a:p>
              <a:r>
                <a:rPr lang="en-US" altLang="ja-JP" sz="800">
                  <a:solidFill>
                    <a:srgbClr val="000000"/>
                  </a:solidFill>
                  <a:latin typeface="ＭＳ Ｐゴシック" pitchFamily="50" charset="-128"/>
                </a:rPr>
                <a:t>60</a:t>
              </a:r>
              <a:endParaRPr lang="en-US" altLang="ja-JP"/>
            </a:p>
          </p:txBody>
        </p:sp>
        <p:sp>
          <p:nvSpPr>
            <p:cNvPr id="2061" name="Rectangle 213"/>
            <p:cNvSpPr>
              <a:spLocks noChangeArrowheads="1"/>
            </p:cNvSpPr>
            <p:nvPr/>
          </p:nvSpPr>
          <p:spPr bwMode="auto">
            <a:xfrm>
              <a:off x="78" y="2197"/>
              <a:ext cx="64" cy="77"/>
            </a:xfrm>
            <a:prstGeom prst="rect">
              <a:avLst/>
            </a:prstGeom>
            <a:noFill/>
            <a:ln w="9525">
              <a:noFill/>
              <a:miter lim="800000"/>
              <a:headEnd/>
              <a:tailEnd/>
            </a:ln>
          </p:spPr>
          <p:txBody>
            <a:bodyPr wrap="none" lIns="0" tIns="0" rIns="0" bIns="0">
              <a:spAutoFit/>
            </a:bodyPr>
            <a:lstStyle/>
            <a:p>
              <a:r>
                <a:rPr lang="en-US" altLang="ja-JP" sz="800">
                  <a:solidFill>
                    <a:srgbClr val="000000"/>
                  </a:solidFill>
                  <a:latin typeface="ＭＳ Ｐゴシック" pitchFamily="50" charset="-128"/>
                </a:rPr>
                <a:t>80</a:t>
              </a:r>
              <a:endParaRPr lang="en-US" altLang="ja-JP"/>
            </a:p>
          </p:txBody>
        </p:sp>
        <p:sp>
          <p:nvSpPr>
            <p:cNvPr id="2062" name="Rectangle 214"/>
            <p:cNvSpPr>
              <a:spLocks noChangeArrowheads="1"/>
            </p:cNvSpPr>
            <p:nvPr/>
          </p:nvSpPr>
          <p:spPr bwMode="auto">
            <a:xfrm>
              <a:off x="42" y="1831"/>
              <a:ext cx="96" cy="77"/>
            </a:xfrm>
            <a:prstGeom prst="rect">
              <a:avLst/>
            </a:prstGeom>
            <a:noFill/>
            <a:ln w="9525">
              <a:noFill/>
              <a:miter lim="800000"/>
              <a:headEnd/>
              <a:tailEnd/>
            </a:ln>
          </p:spPr>
          <p:txBody>
            <a:bodyPr wrap="none" lIns="0" tIns="0" rIns="0" bIns="0">
              <a:spAutoFit/>
            </a:bodyPr>
            <a:lstStyle/>
            <a:p>
              <a:r>
                <a:rPr lang="en-US" altLang="ja-JP" sz="800">
                  <a:solidFill>
                    <a:srgbClr val="000000"/>
                  </a:solidFill>
                  <a:latin typeface="ＭＳ Ｐゴシック" pitchFamily="50" charset="-128"/>
                </a:rPr>
                <a:t>100</a:t>
              </a:r>
              <a:endParaRPr lang="en-US" altLang="ja-JP"/>
            </a:p>
          </p:txBody>
        </p:sp>
        <p:sp>
          <p:nvSpPr>
            <p:cNvPr id="2063" name="Rectangle 215"/>
            <p:cNvSpPr>
              <a:spLocks noChangeArrowheads="1"/>
            </p:cNvSpPr>
            <p:nvPr/>
          </p:nvSpPr>
          <p:spPr bwMode="auto">
            <a:xfrm>
              <a:off x="42" y="1459"/>
              <a:ext cx="96" cy="77"/>
            </a:xfrm>
            <a:prstGeom prst="rect">
              <a:avLst/>
            </a:prstGeom>
            <a:noFill/>
            <a:ln w="9525">
              <a:noFill/>
              <a:miter lim="800000"/>
              <a:headEnd/>
              <a:tailEnd/>
            </a:ln>
          </p:spPr>
          <p:txBody>
            <a:bodyPr wrap="none" lIns="0" tIns="0" rIns="0" bIns="0">
              <a:spAutoFit/>
            </a:bodyPr>
            <a:lstStyle/>
            <a:p>
              <a:r>
                <a:rPr lang="en-US" altLang="ja-JP" sz="800">
                  <a:solidFill>
                    <a:srgbClr val="000000"/>
                  </a:solidFill>
                  <a:latin typeface="ＭＳ Ｐゴシック" pitchFamily="50" charset="-128"/>
                </a:rPr>
                <a:t>120</a:t>
              </a:r>
              <a:endParaRPr lang="en-US" altLang="ja-JP"/>
            </a:p>
          </p:txBody>
        </p:sp>
        <p:sp>
          <p:nvSpPr>
            <p:cNvPr id="2064" name="Rectangle 216"/>
            <p:cNvSpPr>
              <a:spLocks noChangeArrowheads="1"/>
            </p:cNvSpPr>
            <p:nvPr/>
          </p:nvSpPr>
          <p:spPr bwMode="auto">
            <a:xfrm>
              <a:off x="258" y="3769"/>
              <a:ext cx="320" cy="77"/>
            </a:xfrm>
            <a:prstGeom prst="rect">
              <a:avLst/>
            </a:prstGeom>
            <a:noFill/>
            <a:ln w="9525">
              <a:noFill/>
              <a:miter lim="800000"/>
              <a:headEnd/>
              <a:tailEnd/>
            </a:ln>
          </p:spPr>
          <p:txBody>
            <a:bodyPr wrap="none" lIns="0" tIns="0" rIns="0" bIns="0">
              <a:spAutoFit/>
            </a:bodyPr>
            <a:lstStyle/>
            <a:p>
              <a:r>
                <a:rPr lang="ja-JP" altLang="en-US" sz="800">
                  <a:solidFill>
                    <a:srgbClr val="000000"/>
                  </a:solidFill>
                  <a:latin typeface="ＭＳ Ｐゴシック" pitchFamily="50" charset="-128"/>
                </a:rPr>
                <a:t>平成</a:t>
              </a:r>
              <a:r>
                <a:rPr lang="en-US" altLang="ja-JP" sz="800">
                  <a:solidFill>
                    <a:srgbClr val="000000"/>
                  </a:solidFill>
                  <a:latin typeface="ＭＳ Ｐゴシック" pitchFamily="50" charset="-128"/>
                </a:rPr>
                <a:t>13</a:t>
              </a:r>
              <a:r>
                <a:rPr lang="ja-JP" altLang="en-US" sz="800">
                  <a:solidFill>
                    <a:srgbClr val="000000"/>
                  </a:solidFill>
                  <a:latin typeface="ＭＳ Ｐゴシック" pitchFamily="50" charset="-128"/>
                </a:rPr>
                <a:t>年度</a:t>
              </a:r>
              <a:endParaRPr lang="ja-JP" altLang="en-US"/>
            </a:p>
          </p:txBody>
        </p:sp>
        <p:sp>
          <p:nvSpPr>
            <p:cNvPr id="2065" name="Rectangle 217"/>
            <p:cNvSpPr>
              <a:spLocks noChangeArrowheads="1"/>
            </p:cNvSpPr>
            <p:nvPr/>
          </p:nvSpPr>
          <p:spPr bwMode="auto">
            <a:xfrm>
              <a:off x="684" y="3769"/>
              <a:ext cx="320" cy="77"/>
            </a:xfrm>
            <a:prstGeom prst="rect">
              <a:avLst/>
            </a:prstGeom>
            <a:noFill/>
            <a:ln w="9525">
              <a:noFill/>
              <a:miter lim="800000"/>
              <a:headEnd/>
              <a:tailEnd/>
            </a:ln>
          </p:spPr>
          <p:txBody>
            <a:bodyPr wrap="none" lIns="0" tIns="0" rIns="0" bIns="0">
              <a:spAutoFit/>
            </a:bodyPr>
            <a:lstStyle/>
            <a:p>
              <a:r>
                <a:rPr lang="ja-JP" altLang="en-US" sz="800">
                  <a:solidFill>
                    <a:srgbClr val="000000"/>
                  </a:solidFill>
                  <a:latin typeface="ＭＳ Ｐゴシック" pitchFamily="50" charset="-128"/>
                </a:rPr>
                <a:t>平成</a:t>
              </a:r>
              <a:r>
                <a:rPr lang="en-US" altLang="ja-JP" sz="800">
                  <a:solidFill>
                    <a:srgbClr val="000000"/>
                  </a:solidFill>
                  <a:latin typeface="ＭＳ Ｐゴシック" pitchFamily="50" charset="-128"/>
                </a:rPr>
                <a:t>14</a:t>
              </a:r>
              <a:r>
                <a:rPr lang="ja-JP" altLang="en-US" sz="800">
                  <a:solidFill>
                    <a:srgbClr val="000000"/>
                  </a:solidFill>
                  <a:latin typeface="ＭＳ Ｐゴシック" pitchFamily="50" charset="-128"/>
                </a:rPr>
                <a:t>年度</a:t>
              </a:r>
              <a:endParaRPr lang="ja-JP" altLang="en-US"/>
            </a:p>
          </p:txBody>
        </p:sp>
        <p:sp>
          <p:nvSpPr>
            <p:cNvPr id="2066" name="Rectangle 218"/>
            <p:cNvSpPr>
              <a:spLocks noChangeArrowheads="1"/>
            </p:cNvSpPr>
            <p:nvPr/>
          </p:nvSpPr>
          <p:spPr bwMode="auto">
            <a:xfrm>
              <a:off x="1104" y="3769"/>
              <a:ext cx="320" cy="77"/>
            </a:xfrm>
            <a:prstGeom prst="rect">
              <a:avLst/>
            </a:prstGeom>
            <a:noFill/>
            <a:ln w="9525">
              <a:noFill/>
              <a:miter lim="800000"/>
              <a:headEnd/>
              <a:tailEnd/>
            </a:ln>
          </p:spPr>
          <p:txBody>
            <a:bodyPr wrap="none" lIns="0" tIns="0" rIns="0" bIns="0">
              <a:spAutoFit/>
            </a:bodyPr>
            <a:lstStyle/>
            <a:p>
              <a:r>
                <a:rPr lang="ja-JP" altLang="en-US" sz="800">
                  <a:solidFill>
                    <a:srgbClr val="000000"/>
                  </a:solidFill>
                  <a:latin typeface="ＭＳ Ｐゴシック" pitchFamily="50" charset="-128"/>
                </a:rPr>
                <a:t>平成</a:t>
              </a:r>
              <a:r>
                <a:rPr lang="en-US" altLang="ja-JP" sz="800">
                  <a:solidFill>
                    <a:srgbClr val="000000"/>
                  </a:solidFill>
                  <a:latin typeface="ＭＳ Ｐゴシック" pitchFamily="50" charset="-128"/>
                </a:rPr>
                <a:t>15</a:t>
              </a:r>
              <a:r>
                <a:rPr lang="ja-JP" altLang="en-US" sz="800">
                  <a:solidFill>
                    <a:srgbClr val="000000"/>
                  </a:solidFill>
                  <a:latin typeface="ＭＳ Ｐゴシック" pitchFamily="50" charset="-128"/>
                </a:rPr>
                <a:t>年度</a:t>
              </a:r>
              <a:endParaRPr lang="ja-JP" altLang="en-US"/>
            </a:p>
          </p:txBody>
        </p:sp>
        <p:sp>
          <p:nvSpPr>
            <p:cNvPr id="2067" name="Rectangle 219"/>
            <p:cNvSpPr>
              <a:spLocks noChangeArrowheads="1"/>
            </p:cNvSpPr>
            <p:nvPr/>
          </p:nvSpPr>
          <p:spPr bwMode="auto">
            <a:xfrm>
              <a:off x="1524" y="3769"/>
              <a:ext cx="320" cy="77"/>
            </a:xfrm>
            <a:prstGeom prst="rect">
              <a:avLst/>
            </a:prstGeom>
            <a:noFill/>
            <a:ln w="9525">
              <a:noFill/>
              <a:miter lim="800000"/>
              <a:headEnd/>
              <a:tailEnd/>
            </a:ln>
          </p:spPr>
          <p:txBody>
            <a:bodyPr wrap="none" lIns="0" tIns="0" rIns="0" bIns="0">
              <a:spAutoFit/>
            </a:bodyPr>
            <a:lstStyle/>
            <a:p>
              <a:r>
                <a:rPr lang="ja-JP" altLang="en-US" sz="800">
                  <a:solidFill>
                    <a:srgbClr val="000000"/>
                  </a:solidFill>
                  <a:latin typeface="ＭＳ Ｐゴシック" pitchFamily="50" charset="-128"/>
                </a:rPr>
                <a:t>平成</a:t>
              </a:r>
              <a:r>
                <a:rPr lang="en-US" altLang="ja-JP" sz="800">
                  <a:solidFill>
                    <a:srgbClr val="000000"/>
                  </a:solidFill>
                  <a:latin typeface="ＭＳ Ｐゴシック" pitchFamily="50" charset="-128"/>
                </a:rPr>
                <a:t>16</a:t>
              </a:r>
              <a:r>
                <a:rPr lang="ja-JP" altLang="en-US" sz="800">
                  <a:solidFill>
                    <a:srgbClr val="000000"/>
                  </a:solidFill>
                  <a:latin typeface="ＭＳ Ｐゴシック" pitchFamily="50" charset="-128"/>
                </a:rPr>
                <a:t>年度</a:t>
              </a:r>
              <a:endParaRPr lang="ja-JP" altLang="en-US"/>
            </a:p>
          </p:txBody>
        </p:sp>
        <p:sp>
          <p:nvSpPr>
            <p:cNvPr id="2068" name="Rectangle 220"/>
            <p:cNvSpPr>
              <a:spLocks noChangeArrowheads="1"/>
            </p:cNvSpPr>
            <p:nvPr/>
          </p:nvSpPr>
          <p:spPr bwMode="auto">
            <a:xfrm>
              <a:off x="1950" y="3769"/>
              <a:ext cx="320" cy="77"/>
            </a:xfrm>
            <a:prstGeom prst="rect">
              <a:avLst/>
            </a:prstGeom>
            <a:noFill/>
            <a:ln w="9525">
              <a:noFill/>
              <a:miter lim="800000"/>
              <a:headEnd/>
              <a:tailEnd/>
            </a:ln>
          </p:spPr>
          <p:txBody>
            <a:bodyPr wrap="none" lIns="0" tIns="0" rIns="0" bIns="0">
              <a:spAutoFit/>
            </a:bodyPr>
            <a:lstStyle/>
            <a:p>
              <a:r>
                <a:rPr lang="ja-JP" altLang="en-US" sz="800">
                  <a:solidFill>
                    <a:srgbClr val="000000"/>
                  </a:solidFill>
                  <a:latin typeface="ＭＳ Ｐゴシック" pitchFamily="50" charset="-128"/>
                </a:rPr>
                <a:t>平成</a:t>
              </a:r>
              <a:r>
                <a:rPr lang="en-US" altLang="ja-JP" sz="800">
                  <a:solidFill>
                    <a:srgbClr val="000000"/>
                  </a:solidFill>
                  <a:latin typeface="ＭＳ Ｐゴシック" pitchFamily="50" charset="-128"/>
                </a:rPr>
                <a:t>17</a:t>
              </a:r>
              <a:r>
                <a:rPr lang="ja-JP" altLang="en-US" sz="800">
                  <a:solidFill>
                    <a:srgbClr val="000000"/>
                  </a:solidFill>
                  <a:latin typeface="ＭＳ Ｐゴシック" pitchFamily="50" charset="-128"/>
                </a:rPr>
                <a:t>年度</a:t>
              </a:r>
              <a:endParaRPr lang="ja-JP" altLang="en-US"/>
            </a:p>
          </p:txBody>
        </p:sp>
        <p:sp>
          <p:nvSpPr>
            <p:cNvPr id="2069" name="Rectangle 221"/>
            <p:cNvSpPr>
              <a:spLocks noChangeArrowheads="1"/>
            </p:cNvSpPr>
            <p:nvPr/>
          </p:nvSpPr>
          <p:spPr bwMode="auto">
            <a:xfrm>
              <a:off x="2370" y="3769"/>
              <a:ext cx="320" cy="77"/>
            </a:xfrm>
            <a:prstGeom prst="rect">
              <a:avLst/>
            </a:prstGeom>
            <a:noFill/>
            <a:ln w="9525">
              <a:noFill/>
              <a:miter lim="800000"/>
              <a:headEnd/>
              <a:tailEnd/>
            </a:ln>
          </p:spPr>
          <p:txBody>
            <a:bodyPr wrap="none" lIns="0" tIns="0" rIns="0" bIns="0">
              <a:spAutoFit/>
            </a:bodyPr>
            <a:lstStyle/>
            <a:p>
              <a:r>
                <a:rPr lang="ja-JP" altLang="en-US" sz="800">
                  <a:solidFill>
                    <a:srgbClr val="000000"/>
                  </a:solidFill>
                  <a:latin typeface="ＭＳ Ｐゴシック" pitchFamily="50" charset="-128"/>
                </a:rPr>
                <a:t>平成</a:t>
              </a:r>
              <a:r>
                <a:rPr lang="en-US" altLang="ja-JP" sz="800">
                  <a:solidFill>
                    <a:srgbClr val="000000"/>
                  </a:solidFill>
                  <a:latin typeface="ＭＳ Ｐゴシック" pitchFamily="50" charset="-128"/>
                </a:rPr>
                <a:t>18</a:t>
              </a:r>
              <a:r>
                <a:rPr lang="ja-JP" altLang="en-US" sz="800">
                  <a:solidFill>
                    <a:srgbClr val="000000"/>
                  </a:solidFill>
                  <a:latin typeface="ＭＳ Ｐゴシック" pitchFamily="50" charset="-128"/>
                </a:rPr>
                <a:t>年度</a:t>
              </a:r>
              <a:endParaRPr lang="ja-JP" altLang="en-US"/>
            </a:p>
          </p:txBody>
        </p:sp>
        <p:sp>
          <p:nvSpPr>
            <p:cNvPr id="2070" name="Rectangle 222"/>
            <p:cNvSpPr>
              <a:spLocks noChangeArrowheads="1"/>
            </p:cNvSpPr>
            <p:nvPr/>
          </p:nvSpPr>
          <p:spPr bwMode="auto">
            <a:xfrm>
              <a:off x="42" y="1339"/>
              <a:ext cx="352" cy="77"/>
            </a:xfrm>
            <a:prstGeom prst="rect">
              <a:avLst/>
            </a:prstGeom>
            <a:noFill/>
            <a:ln w="9525">
              <a:noFill/>
              <a:miter lim="800000"/>
              <a:headEnd/>
              <a:tailEnd/>
            </a:ln>
          </p:spPr>
          <p:txBody>
            <a:bodyPr wrap="none" lIns="0" tIns="0" rIns="0" bIns="0">
              <a:spAutoFit/>
            </a:bodyPr>
            <a:lstStyle/>
            <a:p>
              <a:r>
                <a:rPr lang="ja-JP" altLang="en-US" sz="800">
                  <a:solidFill>
                    <a:srgbClr val="000000"/>
                  </a:solidFill>
                  <a:latin typeface="ＭＳ Ｐゴシック" pitchFamily="50" charset="-128"/>
                </a:rPr>
                <a:t>（単位：億円）</a:t>
              </a:r>
              <a:endParaRPr lang="ja-JP" altLang="en-US"/>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812800" y="304800"/>
            <a:ext cx="8026400" cy="1023938"/>
          </a:xfrm>
          <a:prstGeom prst="rect">
            <a:avLst/>
          </a:prstGeom>
          <a:noFill/>
          <a:ln w="9525">
            <a:noFill/>
            <a:miter lim="800000"/>
            <a:headEnd/>
            <a:tailEnd/>
          </a:ln>
        </p:spPr>
        <p:txBody>
          <a:bodyPr>
            <a:spAutoFit/>
          </a:bodyPr>
          <a:lstStyle/>
          <a:p>
            <a:pPr algn="ctr">
              <a:spcBef>
                <a:spcPct val="50000"/>
              </a:spcBef>
            </a:pPr>
            <a:r>
              <a:rPr lang="ja-JP" altLang="en-US" sz="3400">
                <a:solidFill>
                  <a:schemeClr val="tx2"/>
                </a:solidFill>
                <a:latin typeface="Times New Roman" pitchFamily="18" charset="0"/>
              </a:rPr>
              <a:t>介護保険における居宅福祉用具購入費の</a:t>
            </a:r>
          </a:p>
          <a:p>
            <a:pPr algn="ctr">
              <a:lnSpc>
                <a:spcPct val="30000"/>
              </a:lnSpc>
              <a:spcBef>
                <a:spcPct val="50000"/>
              </a:spcBef>
            </a:pPr>
            <a:r>
              <a:rPr lang="ja-JP" altLang="en-US" sz="3400">
                <a:solidFill>
                  <a:schemeClr val="tx2"/>
                </a:solidFill>
                <a:latin typeface="Times New Roman" pitchFamily="18" charset="0"/>
              </a:rPr>
              <a:t>対象用具の考え方</a:t>
            </a:r>
          </a:p>
        </p:txBody>
      </p:sp>
      <p:sp>
        <p:nvSpPr>
          <p:cNvPr id="7171" name="Text Box 3"/>
          <p:cNvSpPr txBox="1">
            <a:spLocks noChangeArrowheads="1"/>
          </p:cNvSpPr>
          <p:nvPr/>
        </p:nvSpPr>
        <p:spPr bwMode="auto">
          <a:xfrm>
            <a:off x="609600" y="1549400"/>
            <a:ext cx="8262938" cy="4578350"/>
          </a:xfrm>
          <a:prstGeom prst="rect">
            <a:avLst/>
          </a:prstGeom>
          <a:noFill/>
          <a:ln w="9525">
            <a:noFill/>
            <a:miter lim="800000"/>
            <a:headEnd/>
            <a:tailEnd/>
          </a:ln>
        </p:spPr>
        <p:txBody>
          <a:bodyPr>
            <a:spAutoFit/>
          </a:bodyPr>
          <a:lstStyle/>
          <a:p>
            <a:pPr>
              <a:spcBef>
                <a:spcPct val="50000"/>
              </a:spcBef>
            </a:pPr>
            <a:r>
              <a:rPr lang="ja-JP" altLang="en-US" sz="2800">
                <a:latin typeface="ＭＳ Ｐゴシック" pitchFamily="50" charset="-128"/>
              </a:rPr>
              <a:t>１　福祉用具の給付は、対象者の身体の状況、介護の必要度の変化等に応じて用具の交換ができること等の考え方から</a:t>
            </a:r>
            <a:r>
              <a:rPr lang="ja-JP" altLang="en-US" sz="2800">
                <a:solidFill>
                  <a:srgbClr val="FF0000"/>
                </a:solidFill>
                <a:latin typeface="ＭＳ Ｐゴシック" pitchFamily="50" charset="-128"/>
              </a:rPr>
              <a:t>原則貸与</a:t>
            </a:r>
            <a:endParaRPr lang="ja-JP" altLang="en-US" sz="2800">
              <a:solidFill>
                <a:schemeClr val="accent2"/>
              </a:solidFill>
              <a:latin typeface="ＭＳ Ｐゴシック" pitchFamily="50" charset="-128"/>
            </a:endParaRPr>
          </a:p>
          <a:p>
            <a:pPr>
              <a:spcBef>
                <a:spcPct val="50000"/>
              </a:spcBef>
            </a:pPr>
            <a:r>
              <a:rPr lang="ja-JP" altLang="en-US" sz="2800">
                <a:latin typeface="ＭＳ Ｐゴシック" pitchFamily="50" charset="-128"/>
              </a:rPr>
              <a:t>２　購入費の対象用具は例外的なものであるが、次のような点を判断要素として対象用具を選定する</a:t>
            </a:r>
          </a:p>
          <a:p>
            <a:pPr>
              <a:spcBef>
                <a:spcPct val="50000"/>
              </a:spcBef>
            </a:pPr>
            <a:r>
              <a:rPr lang="ja-JP" altLang="en-US" sz="2800">
                <a:solidFill>
                  <a:schemeClr val="bg1"/>
                </a:solidFill>
                <a:latin typeface="ＭＳ Ｐゴシック" pitchFamily="50" charset="-128"/>
              </a:rPr>
              <a:t>　　</a:t>
            </a:r>
            <a:r>
              <a:rPr lang="ja-JP" altLang="en-US" sz="2800">
                <a:solidFill>
                  <a:schemeClr val="accent2"/>
                </a:solidFill>
                <a:latin typeface="ＭＳ Ｐゴシック" pitchFamily="50" charset="-128"/>
              </a:rPr>
              <a:t>①他人が使用したものを再利用することに心理的　　　　抵抗感が伴うもの　</a:t>
            </a:r>
            <a:r>
              <a:rPr lang="ja-JP" altLang="en-US" sz="2400">
                <a:solidFill>
                  <a:schemeClr val="accent2"/>
                </a:solidFill>
                <a:latin typeface="ＭＳ Ｐゴシック" pitchFamily="50" charset="-128"/>
              </a:rPr>
              <a:t>（入浴・排せつ関連用具） </a:t>
            </a:r>
          </a:p>
          <a:p>
            <a:pPr>
              <a:spcBef>
                <a:spcPct val="50000"/>
              </a:spcBef>
            </a:pPr>
            <a:r>
              <a:rPr lang="ja-JP" altLang="en-US" sz="2800">
                <a:solidFill>
                  <a:schemeClr val="accent2"/>
                </a:solidFill>
                <a:latin typeface="ＭＳ Ｐゴシック" pitchFamily="50" charset="-128"/>
              </a:rPr>
              <a:t>　　②使用により、もとの形態・品質が変化し、再度利　　　　用できないもの　</a:t>
            </a:r>
            <a:r>
              <a:rPr lang="ja-JP" altLang="en-US" sz="2400">
                <a:solidFill>
                  <a:schemeClr val="bg1"/>
                </a:solidFill>
                <a:latin typeface="ＭＳ Ｐゴシック" pitchFamily="50" charset="-128"/>
              </a:rPr>
              <a:t>（つり上げ式リフトのつり具）</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760538" y="228600"/>
            <a:ext cx="5622925" cy="641350"/>
          </a:xfrm>
          <a:prstGeom prst="rect">
            <a:avLst/>
          </a:prstGeom>
          <a:noFill/>
          <a:ln w="9525">
            <a:noFill/>
            <a:miter lim="800000"/>
            <a:headEnd/>
            <a:tailEnd/>
          </a:ln>
        </p:spPr>
        <p:txBody>
          <a:bodyPr>
            <a:spAutoFit/>
          </a:bodyPr>
          <a:lstStyle/>
          <a:p>
            <a:pPr algn="ctr">
              <a:spcBef>
                <a:spcPct val="50000"/>
              </a:spcBef>
            </a:pPr>
            <a:r>
              <a:rPr lang="ja-JP" altLang="en-US" sz="3600">
                <a:solidFill>
                  <a:schemeClr val="tx2"/>
                </a:solidFill>
                <a:latin typeface="Times New Roman" pitchFamily="18" charset="0"/>
              </a:rPr>
              <a:t>福祉用具貸与及び購入</a:t>
            </a:r>
          </a:p>
        </p:txBody>
      </p:sp>
      <p:sp>
        <p:nvSpPr>
          <p:cNvPr id="8195" name="Text Box 3"/>
          <p:cNvSpPr txBox="1">
            <a:spLocks noChangeArrowheads="1"/>
          </p:cNvSpPr>
          <p:nvPr/>
        </p:nvSpPr>
        <p:spPr bwMode="auto">
          <a:xfrm>
            <a:off x="406400" y="1066800"/>
            <a:ext cx="8280400" cy="3706813"/>
          </a:xfrm>
          <a:prstGeom prst="rect">
            <a:avLst/>
          </a:prstGeom>
          <a:noFill/>
          <a:ln w="9525">
            <a:noFill/>
            <a:miter lim="800000"/>
            <a:headEnd/>
            <a:tailEnd/>
          </a:ln>
        </p:spPr>
        <p:txBody>
          <a:bodyPr>
            <a:spAutoFit/>
          </a:bodyPr>
          <a:lstStyle/>
          <a:p>
            <a:pPr>
              <a:lnSpc>
                <a:spcPct val="80000"/>
              </a:lnSpc>
              <a:spcBef>
                <a:spcPct val="50000"/>
              </a:spcBef>
            </a:pPr>
            <a:r>
              <a:rPr lang="ja-JP" altLang="en-US" sz="2400">
                <a:solidFill>
                  <a:srgbClr val="0033CC"/>
                </a:solidFill>
                <a:latin typeface="Times New Roman" pitchFamily="18" charset="0"/>
              </a:rPr>
              <a:t>１．福祉用具貸与</a:t>
            </a:r>
          </a:p>
          <a:p>
            <a:pPr>
              <a:lnSpc>
                <a:spcPct val="80000"/>
              </a:lnSpc>
              <a:spcBef>
                <a:spcPct val="50000"/>
              </a:spcBef>
            </a:pPr>
            <a:r>
              <a:rPr lang="ja-JP" altLang="en-US" sz="2400">
                <a:solidFill>
                  <a:schemeClr val="accent1"/>
                </a:solidFill>
                <a:latin typeface="Times New Roman" pitchFamily="18" charset="0"/>
              </a:rPr>
              <a:t>　　　</a:t>
            </a:r>
            <a:r>
              <a:rPr lang="ja-JP" altLang="en-US" sz="2400">
                <a:latin typeface="Times New Roman" pitchFamily="18" charset="0"/>
              </a:rPr>
              <a:t>都道府県知事が福祉用具貸与事業者を指定　</a:t>
            </a:r>
          </a:p>
          <a:p>
            <a:pPr>
              <a:lnSpc>
                <a:spcPct val="80000"/>
              </a:lnSpc>
              <a:spcBef>
                <a:spcPct val="50000"/>
              </a:spcBef>
            </a:pPr>
            <a:r>
              <a:rPr lang="ja-JP" altLang="en-US" sz="2400">
                <a:latin typeface="Times New Roman" pitchFamily="18" charset="0"/>
              </a:rPr>
              <a:t>　　　支給限度額 ： 要介護度別の支給限度基準額の範囲内</a:t>
            </a:r>
          </a:p>
          <a:p>
            <a:pPr>
              <a:lnSpc>
                <a:spcPct val="80000"/>
              </a:lnSpc>
              <a:spcBef>
                <a:spcPct val="50000"/>
              </a:spcBef>
            </a:pPr>
            <a:r>
              <a:rPr lang="ja-JP" altLang="en-US" sz="2400">
                <a:latin typeface="Times New Roman" pitchFamily="18" charset="0"/>
              </a:rPr>
              <a:t>　　　　　　　　　　　　（１割負担）</a:t>
            </a:r>
          </a:p>
          <a:p>
            <a:pPr>
              <a:lnSpc>
                <a:spcPct val="80000"/>
              </a:lnSpc>
              <a:spcBef>
                <a:spcPct val="50000"/>
              </a:spcBef>
            </a:pPr>
            <a:r>
              <a:rPr lang="ja-JP" altLang="en-US" sz="2400">
                <a:latin typeface="Times New Roman" pitchFamily="18" charset="0"/>
              </a:rPr>
              <a:t>　　　貸与価格 ： 自由価格</a:t>
            </a:r>
          </a:p>
          <a:p>
            <a:pPr>
              <a:lnSpc>
                <a:spcPct val="80000"/>
              </a:lnSpc>
              <a:spcBef>
                <a:spcPct val="50000"/>
              </a:spcBef>
            </a:pPr>
            <a:r>
              <a:rPr lang="ja-JP" altLang="en-US" sz="2400">
                <a:solidFill>
                  <a:srgbClr val="0033CC"/>
                </a:solidFill>
                <a:latin typeface="Times New Roman" pitchFamily="18" charset="0"/>
              </a:rPr>
              <a:t>２．福祉用具購入</a:t>
            </a:r>
          </a:p>
          <a:p>
            <a:pPr>
              <a:lnSpc>
                <a:spcPct val="80000"/>
              </a:lnSpc>
              <a:spcBef>
                <a:spcPct val="50000"/>
              </a:spcBef>
            </a:pPr>
            <a:r>
              <a:rPr lang="ja-JP" altLang="en-US" sz="2400">
                <a:solidFill>
                  <a:schemeClr val="bg1"/>
                </a:solidFill>
                <a:latin typeface="Times New Roman" pitchFamily="18" charset="0"/>
              </a:rPr>
              <a:t>　　　</a:t>
            </a:r>
            <a:r>
              <a:rPr lang="ja-JP" altLang="en-US" sz="2400">
                <a:latin typeface="Times New Roman" pitchFamily="18" charset="0"/>
              </a:rPr>
              <a:t>支給限度額 </a:t>
            </a:r>
            <a:r>
              <a:rPr lang="en-US" altLang="ja-JP" sz="2400">
                <a:latin typeface="Times New Roman" pitchFamily="18" charset="0"/>
              </a:rPr>
              <a:t>: </a:t>
            </a:r>
            <a:r>
              <a:rPr lang="ja-JP" altLang="en-US" sz="2400">
                <a:latin typeface="Times New Roman" pitchFamily="18" charset="0"/>
              </a:rPr>
              <a:t>１０万円（償還払い、１割負担）　／同一年度</a:t>
            </a:r>
          </a:p>
          <a:p>
            <a:pPr>
              <a:lnSpc>
                <a:spcPct val="80000"/>
              </a:lnSpc>
              <a:spcBef>
                <a:spcPct val="50000"/>
              </a:spcBef>
            </a:pPr>
            <a:r>
              <a:rPr lang="ja-JP" altLang="en-US" sz="2400">
                <a:latin typeface="Times New Roman" pitchFamily="18" charset="0"/>
              </a:rPr>
              <a:t>　　　購入価格 ： 自由価格</a:t>
            </a:r>
          </a:p>
        </p:txBody>
      </p:sp>
      <p:sp>
        <p:nvSpPr>
          <p:cNvPr id="8196" name="Text Box 4"/>
          <p:cNvSpPr txBox="1">
            <a:spLocks noChangeArrowheads="1"/>
          </p:cNvSpPr>
          <p:nvPr/>
        </p:nvSpPr>
        <p:spPr bwMode="auto">
          <a:xfrm>
            <a:off x="395288" y="4868863"/>
            <a:ext cx="8466137" cy="1735137"/>
          </a:xfrm>
          <a:prstGeom prst="rect">
            <a:avLst/>
          </a:prstGeom>
          <a:noFill/>
          <a:ln w="9525">
            <a:noFill/>
            <a:miter lim="800000"/>
            <a:headEnd/>
            <a:tailEnd/>
          </a:ln>
        </p:spPr>
        <p:txBody>
          <a:bodyPr>
            <a:spAutoFit/>
          </a:bodyPr>
          <a:lstStyle/>
          <a:p>
            <a:pPr>
              <a:spcBef>
                <a:spcPct val="50000"/>
              </a:spcBef>
            </a:pPr>
            <a:r>
              <a:rPr lang="ja-JP" altLang="en-US" sz="2400">
                <a:solidFill>
                  <a:srgbClr val="FF0000"/>
                </a:solidFill>
                <a:latin typeface="Times New Roman" pitchFamily="18" charset="0"/>
              </a:rPr>
              <a:t>◆福祉用具貸与・購入種目は厚生労働大臣告示により規定</a:t>
            </a:r>
          </a:p>
          <a:p>
            <a:pPr>
              <a:spcBef>
                <a:spcPct val="50000"/>
              </a:spcBef>
            </a:pPr>
            <a:r>
              <a:rPr lang="ja-JP" altLang="en-US" sz="2400">
                <a:solidFill>
                  <a:schemeClr val="bg1"/>
                </a:solidFill>
                <a:latin typeface="Times New Roman" pitchFamily="18" charset="0"/>
              </a:rPr>
              <a:t>　　　</a:t>
            </a:r>
            <a:r>
              <a:rPr lang="ja-JP" altLang="en-US" sz="2400">
                <a:latin typeface="Times New Roman" pitchFamily="18" charset="0"/>
              </a:rPr>
              <a:t>告示の改正にあたっては、学識経験者や実務者等で構成す　　る介護保険福祉用具・住宅改修評価検討会において改正の　　　妥当性等について検討される。</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81063" y="228600"/>
            <a:ext cx="7518400" cy="946150"/>
          </a:xfrm>
          <a:prstGeom prst="rect">
            <a:avLst/>
          </a:prstGeom>
          <a:noFill/>
          <a:ln w="9525">
            <a:noFill/>
            <a:miter lim="800000"/>
            <a:headEnd/>
            <a:tailEnd/>
          </a:ln>
        </p:spPr>
        <p:txBody>
          <a:bodyPr>
            <a:spAutoFit/>
          </a:bodyPr>
          <a:lstStyle/>
          <a:p>
            <a:pPr algn="ctr">
              <a:spcBef>
                <a:spcPct val="50000"/>
              </a:spcBef>
            </a:pPr>
            <a:r>
              <a:rPr lang="ja-JP" altLang="en-US" sz="2800" b="1">
                <a:solidFill>
                  <a:schemeClr val="tx2"/>
                </a:solidFill>
                <a:latin typeface="Times New Roman" pitchFamily="18" charset="0"/>
              </a:rPr>
              <a:t>厚生労働大臣が定める福祉用具貸与に係わる　　　　福祉用具の種目（１）</a:t>
            </a:r>
          </a:p>
        </p:txBody>
      </p:sp>
      <p:sp>
        <p:nvSpPr>
          <p:cNvPr id="9219" name="Rectangle 3"/>
          <p:cNvSpPr>
            <a:spLocks noChangeArrowheads="1"/>
          </p:cNvSpPr>
          <p:nvPr/>
        </p:nvSpPr>
        <p:spPr bwMode="auto">
          <a:xfrm>
            <a:off x="541338" y="1196975"/>
            <a:ext cx="8128000" cy="5410200"/>
          </a:xfrm>
          <a:prstGeom prst="rect">
            <a:avLst/>
          </a:prstGeom>
          <a:noFill/>
          <a:ln w="9525">
            <a:noFill/>
            <a:miter lim="800000"/>
            <a:headEnd/>
            <a:tailEnd/>
          </a:ln>
          <a:effectLst>
            <a:prstShdw prst="shdw17" dist="17961" dir="2700000">
              <a:srgbClr val="00003D"/>
            </a:prstShdw>
          </a:effectLst>
        </p:spPr>
        <p:txBody>
          <a:bodyPr anchor="ctr"/>
          <a:lstStyle/>
          <a:p>
            <a:endParaRPr lang="ja-JP" altLang="en-US" sz="2000" b="1">
              <a:solidFill>
                <a:srgbClr val="FFFF00"/>
              </a:solidFill>
              <a:latin typeface="Times New Roman" pitchFamily="18" charset="0"/>
            </a:endParaRPr>
          </a:p>
          <a:p>
            <a:r>
              <a:rPr lang="ja-JP" altLang="en-US" sz="2000" b="1">
                <a:solidFill>
                  <a:schemeClr val="accent2"/>
                </a:solidFill>
                <a:latin typeface="Times New Roman" pitchFamily="18" charset="0"/>
              </a:rPr>
              <a:t>１　車いす</a:t>
            </a:r>
          </a:p>
          <a:p>
            <a:r>
              <a:rPr lang="ja-JP" altLang="en-US" b="1">
                <a:solidFill>
                  <a:schemeClr val="bg1"/>
                </a:solidFill>
                <a:latin typeface="Times New Roman" pitchFamily="18" charset="0"/>
              </a:rPr>
              <a:t>　　</a:t>
            </a:r>
            <a:r>
              <a:rPr lang="ja-JP" altLang="en-US" sz="1400" b="1">
                <a:latin typeface="Times New Roman" pitchFamily="18" charset="0"/>
              </a:rPr>
              <a:t>自走用標準型車いす、普通型電動車いす又は介助用標準型車いすに限る。</a:t>
            </a:r>
          </a:p>
          <a:p>
            <a:pPr>
              <a:lnSpc>
                <a:spcPct val="120000"/>
              </a:lnSpc>
            </a:pPr>
            <a:r>
              <a:rPr lang="ja-JP" altLang="en-US" sz="2000" b="1">
                <a:solidFill>
                  <a:schemeClr val="accent2"/>
                </a:solidFill>
                <a:latin typeface="Times New Roman" pitchFamily="18" charset="0"/>
              </a:rPr>
              <a:t>２　車いす付属品</a:t>
            </a:r>
          </a:p>
          <a:p>
            <a:r>
              <a:rPr lang="ja-JP" altLang="en-US" b="1">
                <a:solidFill>
                  <a:schemeClr val="bg1"/>
                </a:solidFill>
                <a:latin typeface="Times New Roman" pitchFamily="18" charset="0"/>
              </a:rPr>
              <a:t>　　</a:t>
            </a:r>
            <a:r>
              <a:rPr lang="ja-JP" altLang="en-US" sz="1400" b="1">
                <a:latin typeface="Times New Roman" pitchFamily="18" charset="0"/>
              </a:rPr>
              <a:t>クッション、電動補助装置等であって、車いすと一体的に使用されるものに限る。</a:t>
            </a:r>
          </a:p>
          <a:p>
            <a:pPr>
              <a:lnSpc>
                <a:spcPct val="120000"/>
              </a:lnSpc>
            </a:pPr>
            <a:r>
              <a:rPr lang="ja-JP" altLang="en-US" sz="2000" b="1">
                <a:solidFill>
                  <a:schemeClr val="accent2"/>
                </a:solidFill>
                <a:latin typeface="Times New Roman" pitchFamily="18" charset="0"/>
              </a:rPr>
              <a:t>３　特殊寝台</a:t>
            </a:r>
          </a:p>
          <a:p>
            <a:r>
              <a:rPr lang="ja-JP" altLang="en-US" b="1">
                <a:solidFill>
                  <a:schemeClr val="bg1"/>
                </a:solidFill>
                <a:latin typeface="Times New Roman" pitchFamily="18" charset="0"/>
              </a:rPr>
              <a:t>　　</a:t>
            </a:r>
            <a:r>
              <a:rPr lang="ja-JP" altLang="en-US" sz="1400" b="1">
                <a:latin typeface="Times New Roman" pitchFamily="18" charset="0"/>
              </a:rPr>
              <a:t>サイドレールが取り付けてあるもの又は取り付けることが可能なものであって、次に掲げる</a:t>
            </a:r>
          </a:p>
          <a:p>
            <a:r>
              <a:rPr lang="ja-JP" altLang="en-US" sz="1400" b="1">
                <a:latin typeface="Times New Roman" pitchFamily="18" charset="0"/>
              </a:rPr>
              <a:t>　　機能のいずれかを有するもの</a:t>
            </a:r>
          </a:p>
          <a:p>
            <a:r>
              <a:rPr lang="ja-JP" altLang="en-US" sz="1400" b="1">
                <a:latin typeface="Times New Roman" pitchFamily="18" charset="0"/>
              </a:rPr>
              <a:t>　　１　背部又は脚部の傾斜角度が調整できる機能</a:t>
            </a:r>
          </a:p>
          <a:p>
            <a:r>
              <a:rPr lang="ja-JP" altLang="en-US" sz="1400" b="1">
                <a:latin typeface="Times New Roman" pitchFamily="18" charset="0"/>
              </a:rPr>
              <a:t>　　２　床板の高さが無段階に調節できる機能</a:t>
            </a:r>
          </a:p>
          <a:p>
            <a:pPr>
              <a:lnSpc>
                <a:spcPct val="120000"/>
              </a:lnSpc>
            </a:pPr>
            <a:r>
              <a:rPr lang="ja-JP" altLang="en-US" sz="2000" b="1">
                <a:solidFill>
                  <a:schemeClr val="accent2"/>
                </a:solidFill>
                <a:latin typeface="Times New Roman" pitchFamily="18" charset="0"/>
              </a:rPr>
              <a:t>４　特殊寝台付属品</a:t>
            </a:r>
          </a:p>
          <a:p>
            <a:r>
              <a:rPr lang="ja-JP" altLang="en-US" b="1">
                <a:solidFill>
                  <a:schemeClr val="bg1"/>
                </a:solidFill>
                <a:latin typeface="Times New Roman" pitchFamily="18" charset="0"/>
              </a:rPr>
              <a:t>　　</a:t>
            </a:r>
            <a:r>
              <a:rPr lang="ja-JP" altLang="en-US" sz="1400" b="1">
                <a:latin typeface="Times New Roman" pitchFamily="18" charset="0"/>
              </a:rPr>
              <a:t>マットレス、サイドレール等であって、特殊寝台と一体的に使用されるものに限る。</a:t>
            </a:r>
          </a:p>
          <a:p>
            <a:pPr>
              <a:lnSpc>
                <a:spcPct val="120000"/>
              </a:lnSpc>
            </a:pPr>
            <a:r>
              <a:rPr lang="ja-JP" altLang="en-US" sz="2000" b="1">
                <a:solidFill>
                  <a:schemeClr val="accent2"/>
                </a:solidFill>
                <a:latin typeface="Times New Roman" pitchFamily="18" charset="0"/>
              </a:rPr>
              <a:t>５　床ずれ防止用具</a:t>
            </a:r>
          </a:p>
          <a:p>
            <a:r>
              <a:rPr lang="ja-JP" altLang="en-US" b="1">
                <a:solidFill>
                  <a:schemeClr val="bg1"/>
                </a:solidFill>
                <a:latin typeface="Times New Roman" pitchFamily="18" charset="0"/>
              </a:rPr>
              <a:t>　　</a:t>
            </a:r>
            <a:r>
              <a:rPr lang="ja-JP" altLang="en-US" sz="1400" b="1">
                <a:latin typeface="Times New Roman" pitchFamily="18" charset="0"/>
              </a:rPr>
              <a:t>次のいずれかに該当するものに限る。</a:t>
            </a:r>
          </a:p>
          <a:p>
            <a:r>
              <a:rPr lang="ja-JP" altLang="en-US" sz="1400" b="1">
                <a:latin typeface="Times New Roman" pitchFamily="18" charset="0"/>
              </a:rPr>
              <a:t>　　１　送風装置又は空気圧調整装置を備えた空気マット</a:t>
            </a:r>
          </a:p>
          <a:p>
            <a:r>
              <a:rPr lang="ja-JP" altLang="en-US" sz="1400" b="1">
                <a:latin typeface="Times New Roman" pitchFamily="18" charset="0"/>
              </a:rPr>
              <a:t>　　２　水等によって減圧による体圧分散効果をもつ全身用のマット</a:t>
            </a:r>
          </a:p>
          <a:p>
            <a:pPr>
              <a:lnSpc>
                <a:spcPct val="120000"/>
              </a:lnSpc>
            </a:pPr>
            <a:r>
              <a:rPr lang="ja-JP" altLang="en-US" sz="2000" b="1">
                <a:solidFill>
                  <a:schemeClr val="accent2"/>
                </a:solidFill>
                <a:latin typeface="Times New Roman" pitchFamily="18" charset="0"/>
              </a:rPr>
              <a:t>６　体位変換器</a:t>
            </a:r>
          </a:p>
          <a:p>
            <a:r>
              <a:rPr lang="ja-JP" altLang="en-US" b="1">
                <a:solidFill>
                  <a:schemeClr val="bg1"/>
                </a:solidFill>
                <a:latin typeface="Times New Roman" pitchFamily="18" charset="0"/>
              </a:rPr>
              <a:t>　　</a:t>
            </a:r>
            <a:r>
              <a:rPr lang="ja-JP" altLang="en-US" sz="1400" b="1">
                <a:latin typeface="Times New Roman" pitchFamily="18" charset="0"/>
              </a:rPr>
              <a:t>空気パッド等を体の下に挿入することにより、居宅要介護者等の体位を容易に変換できる機能</a:t>
            </a:r>
          </a:p>
          <a:p>
            <a:r>
              <a:rPr lang="ja-JP" altLang="en-US" sz="1400" b="1">
                <a:latin typeface="Times New Roman" pitchFamily="18" charset="0"/>
              </a:rPr>
              <a:t>　　を有するものに限り、体位の保持のみを目的とするものを除く。</a:t>
            </a:r>
          </a:p>
          <a:p>
            <a:r>
              <a:rPr lang="ja-JP" altLang="en-US" sz="1400" b="1">
                <a:latin typeface="Times New Roman" pitchFamily="18" charset="0"/>
              </a:rPr>
              <a:t>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881063" y="228600"/>
            <a:ext cx="7518400" cy="946150"/>
          </a:xfrm>
          <a:prstGeom prst="rect">
            <a:avLst/>
          </a:prstGeom>
          <a:noFill/>
          <a:ln w="9525">
            <a:noFill/>
            <a:miter lim="800000"/>
            <a:headEnd/>
            <a:tailEnd/>
          </a:ln>
        </p:spPr>
        <p:txBody>
          <a:bodyPr>
            <a:spAutoFit/>
          </a:bodyPr>
          <a:lstStyle/>
          <a:p>
            <a:pPr algn="ctr">
              <a:spcBef>
                <a:spcPct val="50000"/>
              </a:spcBef>
            </a:pPr>
            <a:r>
              <a:rPr lang="ja-JP" altLang="en-US" sz="2800" b="1">
                <a:solidFill>
                  <a:schemeClr val="tx2"/>
                </a:solidFill>
                <a:latin typeface="Times New Roman" pitchFamily="18" charset="0"/>
              </a:rPr>
              <a:t>厚生労働大臣が定める福祉用具貸与に係わる　　　　福祉用具の種目（２）</a:t>
            </a:r>
          </a:p>
        </p:txBody>
      </p:sp>
      <p:sp>
        <p:nvSpPr>
          <p:cNvPr id="10243" name="Rectangle 3"/>
          <p:cNvSpPr>
            <a:spLocks noChangeArrowheads="1"/>
          </p:cNvSpPr>
          <p:nvPr/>
        </p:nvSpPr>
        <p:spPr bwMode="auto">
          <a:xfrm>
            <a:off x="474663" y="1341438"/>
            <a:ext cx="8466137" cy="5181600"/>
          </a:xfrm>
          <a:prstGeom prst="rect">
            <a:avLst/>
          </a:prstGeom>
          <a:noFill/>
          <a:ln w="9525">
            <a:noFill/>
            <a:miter lim="800000"/>
            <a:headEnd/>
            <a:tailEnd/>
          </a:ln>
          <a:effectLst>
            <a:prstShdw prst="shdw17" dist="17961" dir="2700000">
              <a:srgbClr val="00003D"/>
            </a:prstShdw>
          </a:effectLst>
        </p:spPr>
        <p:txBody>
          <a:bodyPr anchor="ctr"/>
          <a:lstStyle/>
          <a:p>
            <a:r>
              <a:rPr lang="ja-JP" altLang="en-US" sz="2000" b="1">
                <a:solidFill>
                  <a:schemeClr val="accent2"/>
                </a:solidFill>
                <a:latin typeface="Times New Roman" pitchFamily="18" charset="0"/>
              </a:rPr>
              <a:t>７　手すり</a:t>
            </a:r>
          </a:p>
          <a:p>
            <a:r>
              <a:rPr lang="ja-JP" altLang="en-US" b="1">
                <a:solidFill>
                  <a:schemeClr val="bg1"/>
                </a:solidFill>
                <a:latin typeface="Times New Roman" pitchFamily="18" charset="0"/>
              </a:rPr>
              <a:t>　</a:t>
            </a:r>
            <a:r>
              <a:rPr lang="ja-JP" altLang="en-US" b="1">
                <a:latin typeface="Times New Roman" pitchFamily="18" charset="0"/>
              </a:rPr>
              <a:t>　</a:t>
            </a:r>
            <a:r>
              <a:rPr lang="ja-JP" altLang="en-US" sz="1400" b="1">
                <a:latin typeface="Times New Roman" pitchFamily="18" charset="0"/>
              </a:rPr>
              <a:t>取り付けに際し工事を伴わないものに限る。</a:t>
            </a:r>
          </a:p>
          <a:p>
            <a:pPr>
              <a:lnSpc>
                <a:spcPct val="120000"/>
              </a:lnSpc>
            </a:pPr>
            <a:r>
              <a:rPr lang="ja-JP" altLang="en-US" sz="2000" b="1">
                <a:solidFill>
                  <a:schemeClr val="accent2"/>
                </a:solidFill>
                <a:latin typeface="Times New Roman" pitchFamily="18" charset="0"/>
              </a:rPr>
              <a:t>８　スロープ</a:t>
            </a:r>
          </a:p>
          <a:p>
            <a:r>
              <a:rPr lang="ja-JP" altLang="en-US" b="1">
                <a:solidFill>
                  <a:schemeClr val="bg1"/>
                </a:solidFill>
                <a:latin typeface="Times New Roman" pitchFamily="18" charset="0"/>
              </a:rPr>
              <a:t>　</a:t>
            </a:r>
            <a:r>
              <a:rPr lang="ja-JP" altLang="en-US" b="1">
                <a:latin typeface="Times New Roman" pitchFamily="18" charset="0"/>
              </a:rPr>
              <a:t>　</a:t>
            </a:r>
            <a:r>
              <a:rPr lang="ja-JP" altLang="en-US" sz="1400" b="1">
                <a:latin typeface="Times New Roman" pitchFamily="18" charset="0"/>
              </a:rPr>
              <a:t>段差解消のためのものであって、取付けに際し工事を伴わないものに限る。</a:t>
            </a:r>
          </a:p>
          <a:p>
            <a:pPr>
              <a:lnSpc>
                <a:spcPct val="120000"/>
              </a:lnSpc>
            </a:pPr>
            <a:r>
              <a:rPr lang="ja-JP" altLang="en-US" sz="2000" b="1">
                <a:solidFill>
                  <a:schemeClr val="accent2"/>
                </a:solidFill>
                <a:latin typeface="Times New Roman" pitchFamily="18" charset="0"/>
              </a:rPr>
              <a:t>９　歩行器</a:t>
            </a:r>
          </a:p>
          <a:p>
            <a:r>
              <a:rPr lang="ja-JP" altLang="en-US" b="1">
                <a:solidFill>
                  <a:schemeClr val="bg1"/>
                </a:solidFill>
                <a:latin typeface="Times New Roman" pitchFamily="18" charset="0"/>
              </a:rPr>
              <a:t>　　</a:t>
            </a:r>
            <a:r>
              <a:rPr lang="ja-JP" altLang="en-US" sz="1400" b="1">
                <a:latin typeface="Times New Roman" pitchFamily="18" charset="0"/>
              </a:rPr>
              <a:t>歩行が困難な者の歩行機能を補う機能を有し、移動時に体重を支える構造を有するものであって、</a:t>
            </a:r>
          </a:p>
          <a:p>
            <a:r>
              <a:rPr lang="ja-JP" altLang="en-US" sz="1400" b="1">
                <a:latin typeface="Times New Roman" pitchFamily="18" charset="0"/>
              </a:rPr>
              <a:t>　　次のいずれかに該当するものに限る。</a:t>
            </a:r>
          </a:p>
          <a:p>
            <a:r>
              <a:rPr lang="ja-JP" altLang="en-US" sz="1400" b="1">
                <a:latin typeface="Times New Roman" pitchFamily="18" charset="0"/>
              </a:rPr>
              <a:t>　　１　車輪を有するものにあっては、体の前及び左右を囲む把手等を有するもの</a:t>
            </a:r>
          </a:p>
          <a:p>
            <a:r>
              <a:rPr lang="ja-JP" altLang="en-US" sz="1400" b="1">
                <a:latin typeface="Times New Roman" pitchFamily="18" charset="0"/>
              </a:rPr>
              <a:t>　　２　四脚を有するものにあっては、上肢で保持して移動させることが可能なもの</a:t>
            </a:r>
          </a:p>
          <a:p>
            <a:pPr>
              <a:lnSpc>
                <a:spcPct val="120000"/>
              </a:lnSpc>
            </a:pPr>
            <a:r>
              <a:rPr lang="ja-JP" altLang="en-US" sz="2000" b="1">
                <a:solidFill>
                  <a:schemeClr val="accent2"/>
                </a:solidFill>
                <a:latin typeface="Times New Roman" pitchFamily="18" charset="0"/>
              </a:rPr>
              <a:t>１０　歩行補助つえ</a:t>
            </a:r>
          </a:p>
          <a:p>
            <a:r>
              <a:rPr lang="ja-JP" altLang="en-US" b="1">
                <a:solidFill>
                  <a:schemeClr val="bg1"/>
                </a:solidFill>
                <a:latin typeface="Times New Roman" pitchFamily="18" charset="0"/>
              </a:rPr>
              <a:t>　　</a:t>
            </a:r>
            <a:r>
              <a:rPr lang="ja-JP" altLang="en-US" sz="1400" b="1">
                <a:latin typeface="Times New Roman" pitchFamily="18" charset="0"/>
              </a:rPr>
              <a:t>松葉づえ、カナディアン・クラッチ、ロフストランド・クラッチ及び多点杖に限る。</a:t>
            </a:r>
          </a:p>
          <a:p>
            <a:pPr>
              <a:lnSpc>
                <a:spcPct val="120000"/>
              </a:lnSpc>
            </a:pPr>
            <a:r>
              <a:rPr lang="ja-JP" altLang="en-US" sz="2000" b="1">
                <a:solidFill>
                  <a:schemeClr val="accent2"/>
                </a:solidFill>
                <a:latin typeface="Times New Roman" pitchFamily="18" charset="0"/>
              </a:rPr>
              <a:t>１１　認知症高齢者徘徊感知機器</a:t>
            </a:r>
          </a:p>
          <a:p>
            <a:r>
              <a:rPr lang="ja-JP" altLang="en-US" b="1">
                <a:solidFill>
                  <a:schemeClr val="bg1"/>
                </a:solidFill>
                <a:latin typeface="Times New Roman" pitchFamily="18" charset="0"/>
              </a:rPr>
              <a:t>　　</a:t>
            </a:r>
            <a:r>
              <a:rPr lang="ja-JP" altLang="en-US" sz="1400" b="1">
                <a:latin typeface="Times New Roman" pitchFamily="18" charset="0"/>
              </a:rPr>
              <a:t>認知症高齢者が屋外へ出ようとした時等、センサーにより感知し、家族、隣人等へ通報するもの</a:t>
            </a:r>
          </a:p>
          <a:p>
            <a:pPr>
              <a:lnSpc>
                <a:spcPct val="120000"/>
              </a:lnSpc>
            </a:pPr>
            <a:r>
              <a:rPr lang="ja-JP" altLang="en-US" sz="2000" b="1">
                <a:solidFill>
                  <a:schemeClr val="accent2"/>
                </a:solidFill>
                <a:latin typeface="Times New Roman" pitchFamily="18" charset="0"/>
              </a:rPr>
              <a:t>１２　移動リフト（つり具の部分を除く）</a:t>
            </a:r>
          </a:p>
          <a:p>
            <a:r>
              <a:rPr lang="ja-JP" altLang="en-US" b="1">
                <a:solidFill>
                  <a:schemeClr val="bg1"/>
                </a:solidFill>
                <a:latin typeface="Times New Roman" pitchFamily="18" charset="0"/>
              </a:rPr>
              <a:t>　　</a:t>
            </a:r>
            <a:r>
              <a:rPr lang="ja-JP" altLang="en-US" sz="1400" b="1">
                <a:latin typeface="Times New Roman" pitchFamily="18" charset="0"/>
              </a:rPr>
              <a:t>床走行式、固定式又は据置式であり、かつ、身体をつり上げ又は体重を支える構造を有するものであって、</a:t>
            </a:r>
          </a:p>
          <a:p>
            <a:r>
              <a:rPr lang="ja-JP" altLang="en-US" sz="1400" b="1">
                <a:latin typeface="Times New Roman" pitchFamily="18" charset="0"/>
              </a:rPr>
              <a:t>　その構造により、自力での移動が困難な者の移動を補助する機能を有するもの（取付けに住宅の改修を伴う</a:t>
            </a:r>
          </a:p>
          <a:p>
            <a:r>
              <a:rPr lang="ja-JP" altLang="en-US" sz="1400" b="1">
                <a:latin typeface="Times New Roman" pitchFamily="18" charset="0"/>
              </a:rPr>
              <a:t>　ものを除く。）　</a:t>
            </a:r>
            <a:r>
              <a:rPr lang="ja-JP" altLang="en-US" b="1">
                <a:latin typeface="Times New Roman" pitchFamily="18" charset="0"/>
              </a:rPr>
              <a:t>　</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1347</TotalTime>
  <Words>1415</Words>
  <Application>Microsoft Office PowerPoint</Application>
  <PresentationFormat>Bildschirmpräsentation (4:3)</PresentationFormat>
  <Paragraphs>279</Paragraphs>
  <Slides>21</Slides>
  <Notes>4</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2</vt:i4>
      </vt:variant>
      <vt:variant>
        <vt:lpstr>Folientitel</vt:lpstr>
      </vt:variant>
      <vt:variant>
        <vt:i4>21</vt:i4>
      </vt:variant>
    </vt:vector>
  </HeadingPairs>
  <TitlesOfParts>
    <vt:vector size="31" baseType="lpstr">
      <vt:lpstr>Arial</vt:lpstr>
      <vt:lpstr>ＭＳ Ｐゴシック</vt:lpstr>
      <vt:lpstr>ＭＳ Ｐ明朝</vt:lpstr>
      <vt:lpstr>Times New Roman</vt:lpstr>
      <vt:lpstr>Arial Narrow</vt:lpstr>
      <vt:lpstr>HGS創英角ﾎﾟｯﾌﾟ体</vt:lpstr>
      <vt:lpstr>Century Gothic</vt:lpstr>
      <vt:lpstr>標準デザイン</vt:lpstr>
      <vt:lpstr>Microsoft Office Excel グラフ</vt:lpstr>
      <vt:lpstr>Microsoft PowerPoint スライド</vt:lpstr>
      <vt:lpstr>福祉用具の安全性の確保</vt:lpstr>
      <vt:lpstr>Folie 2</vt:lpstr>
      <vt:lpstr>Folie 3</vt:lpstr>
      <vt:lpstr>Folie 4</vt:lpstr>
      <vt:lpstr>Folie 5</vt:lpstr>
      <vt:lpstr>Folie 6</vt:lpstr>
      <vt:lpstr>Folie 7</vt:lpstr>
      <vt:lpstr>Folie 8</vt:lpstr>
      <vt:lpstr>Folie 9</vt:lpstr>
      <vt:lpstr>Folie 10</vt:lpstr>
      <vt:lpstr>Folie 11</vt:lpstr>
      <vt:lpstr>福祉用具の安全性の確保に必要な視点</vt:lpstr>
      <vt:lpstr>製造から消費までの流れ</vt:lpstr>
      <vt:lpstr>Folie 14</vt:lpstr>
      <vt:lpstr>Folie 15</vt:lpstr>
      <vt:lpstr>事故予防対策</vt:lpstr>
      <vt:lpstr>事故予防対策</vt:lpstr>
      <vt:lpstr>Folie 18</vt:lpstr>
      <vt:lpstr>福祉用具貸与</vt:lpstr>
      <vt:lpstr>指定福祉用具貸与の基本取扱方針</vt:lpstr>
      <vt:lpstr>Folie 21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dc:creator>
  <cp:lastModifiedBy>Burkhard Goßens</cp:lastModifiedBy>
  <cp:revision>112</cp:revision>
  <dcterms:created xsi:type="dcterms:W3CDTF">2006-10-03T05:58:11Z</dcterms:created>
  <dcterms:modified xsi:type="dcterms:W3CDTF">2009-10-17T20:14:41Z</dcterms:modified>
</cp:coreProperties>
</file>